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E6"/>
          </a:solidFill>
        </a:fill>
      </a:tcStyle>
    </a:wholeTbl>
    <a:band2H>
      <a:tcTxStyle/>
      <a:tcStyle>
        <a:tcBdr/>
        <a:fill>
          <a:solidFill>
            <a:srgbClr val="E6EB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4CA"/>
          </a:solidFill>
        </a:fill>
      </a:tcStyle>
    </a:wholeTbl>
    <a:band2H>
      <a:tcTxStyle/>
      <a:tcStyle>
        <a:tcBdr/>
        <a:fill>
          <a:solidFill>
            <a:srgbClr val="E7F2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CBD6"/>
          </a:solidFill>
        </a:fill>
      </a:tcStyle>
    </a:wholeTbl>
    <a:band2H>
      <a:tcTxStyle/>
      <a:tcStyle>
        <a:tcBdr/>
        <a:fill>
          <a:solidFill>
            <a:srgbClr val="F6E7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Neue Medium"/>
          <a:ea typeface="Helvetica Neue Medium"/>
          <a:cs typeface="Helvetica Neue Medium"/>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14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Body Level One…"/>
          <p:cNvSpPr txBox="1">
            <a:spLocks noGrp="1"/>
          </p:cNvSpPr>
          <p:nvPr>
            <p:ph type="body" sz="quarter" idx="1"/>
          </p:nvPr>
        </p:nvSpPr>
        <p:spPr>
          <a:xfrm>
            <a:off x="1270000" y="6362700"/>
            <a:ext cx="10464800" cy="461366"/>
          </a:xfrm>
          <a:prstGeom prst="rect">
            <a:avLst/>
          </a:prstGeom>
        </p:spPr>
        <p:txBody>
          <a:bodyPr anchor="t"/>
          <a:lstStyle>
            <a:lvl1pPr marL="0" indent="0" algn="ctr">
              <a:spcBef>
                <a:spcPts val="0"/>
              </a:spcBef>
              <a:buSzTx/>
              <a:buNone/>
              <a:defRPr sz="2400" i="1"/>
            </a:lvl1pPr>
            <a:lvl2pPr marL="777875" indent="-333375" algn="ctr">
              <a:spcBef>
                <a:spcPts val="0"/>
              </a:spcBef>
              <a:defRPr sz="2400" i="1"/>
            </a:lvl2pPr>
            <a:lvl3pPr marL="1222375" indent="-333375" algn="ctr">
              <a:spcBef>
                <a:spcPts val="0"/>
              </a:spcBef>
              <a:defRPr sz="2400" i="1"/>
            </a:lvl3pPr>
            <a:lvl4pPr marL="1666875" indent="-333375" algn="ctr">
              <a:spcBef>
                <a:spcPts val="0"/>
              </a:spcBef>
              <a:defRPr sz="2400" i="1"/>
            </a:lvl4pPr>
            <a:lvl5pPr marL="2111375" indent="-333375" algn="ctr">
              <a:spcBef>
                <a:spcPts val="0"/>
              </a:spcBef>
              <a:defRPr sz="2400" i="1"/>
            </a:lvl5pPr>
          </a:lstStyle>
          <a:p>
            <a:r>
              <a:t>Body Level One</a:t>
            </a:r>
          </a:p>
          <a:p>
            <a:pPr lvl="1"/>
            <a:r>
              <a:t>Body Level Two</a:t>
            </a:r>
          </a:p>
          <a:p>
            <a:pPr lvl="2"/>
            <a:r>
              <a:t>Body Level Three</a:t>
            </a:r>
          </a:p>
          <a:p>
            <a:pPr lvl="3"/>
            <a:r>
              <a:t>Body Level Four</a:t>
            </a:r>
          </a:p>
          <a:p>
            <a:pPr lvl="4"/>
            <a:r>
              <a:t>Body Level Five</a:t>
            </a:r>
          </a:p>
        </p:txBody>
      </p:sp>
      <p:sp>
        <p:nvSpPr>
          <p:cNvPr id="94" name="“Type a quote here.”"/>
          <p:cNvSpPr txBox="1">
            <a:spLocks noGrp="1"/>
          </p:cNvSpPr>
          <p:nvPr>
            <p:ph type="body" sz="quarter" idx="13"/>
          </p:nvPr>
        </p:nvSpPr>
        <p:spPr>
          <a:xfrm>
            <a:off x="1270000" y="4308599"/>
            <a:ext cx="10464800" cy="609777"/>
          </a:xfrm>
          <a:prstGeom prst="rect">
            <a:avLst/>
          </a:prstGeom>
        </p:spPr>
        <p:txBody>
          <a:bodyPr/>
          <a:lstStyle/>
          <a:p>
            <a:pPr marL="0" indent="0" algn="ctr">
              <a:spcBef>
                <a:spcPts val="0"/>
              </a:spcBef>
              <a:buSzTx/>
              <a:buNone/>
              <a:defRPr sz="3400">
                <a:latin typeface="Helvetica Neue Medium"/>
                <a:ea typeface="Helvetica Neue Medium"/>
                <a:cs typeface="Helvetica Neue Medium"/>
                <a:sym typeface="Helvetica Neue Medium"/>
              </a:defRPr>
            </a:pPr>
            <a:endParaRP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19250" y="673100"/>
            <a:ext cx="9758017"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8918"/>
            <a:ext cx="5334002" cy="8216902"/>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Neue Medium"/>
          <a:ea typeface="Helvetica Neue Medium"/>
          <a:cs typeface="Helvetica Neue Medium"/>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Neue Medium"/>
          <a:ea typeface="Helvetica Neue Medium"/>
          <a:cs typeface="Helvetica Neue Medium"/>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Neue Medium"/>
          <a:ea typeface="Helvetica Neue Medium"/>
          <a:cs typeface="Helvetica Neue Medium"/>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Neue Medium"/>
          <a:ea typeface="Helvetica Neue Medium"/>
          <a:cs typeface="Helvetica Neue Medium"/>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FFFFFF"/>
          </a:solidFill>
          <a:uFillTx/>
          <a:latin typeface="+mj-lt"/>
          <a:ea typeface="+mj-ea"/>
          <a:cs typeface="+mj-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FFFFFF"/>
          </a:solidFill>
          <a:uFillTx/>
          <a:latin typeface="+mj-lt"/>
          <a:ea typeface="+mj-ea"/>
          <a:cs typeface="+mj-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FFFFFF"/>
          </a:solidFill>
          <a:uFillTx/>
          <a:latin typeface="+mj-lt"/>
          <a:ea typeface="+mj-ea"/>
          <a:cs typeface="+mj-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FFFFFF"/>
          </a:solidFill>
          <a:uFillTx/>
          <a:latin typeface="+mj-lt"/>
          <a:ea typeface="+mj-ea"/>
          <a:cs typeface="+mj-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FFFFFF"/>
          </a:solidFill>
          <a:uFillTx/>
          <a:latin typeface="+mj-lt"/>
          <a:ea typeface="+mj-ea"/>
          <a:cs typeface="+mj-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FFFFFF"/>
          </a:solidFill>
          <a:uFillTx/>
          <a:latin typeface="+mj-lt"/>
          <a:ea typeface="+mj-ea"/>
          <a:cs typeface="+mj-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FFFFFF"/>
          </a:solidFill>
          <a:uFillTx/>
          <a:latin typeface="+mj-lt"/>
          <a:ea typeface="+mj-ea"/>
          <a:cs typeface="+mj-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FFFFFF"/>
          </a:solidFill>
          <a:uFillTx/>
          <a:latin typeface="+mj-lt"/>
          <a:ea typeface="+mj-ea"/>
          <a:cs typeface="+mj-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FFFFFF"/>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 name="INTERNET OF THINGS FOR ENVIRONMENTAL MANAGEMENT OF SMART CITY"/>
          <p:cNvSpPr txBox="1"/>
          <p:nvPr/>
        </p:nvSpPr>
        <p:spPr>
          <a:xfrm>
            <a:off x="596386" y="22384"/>
            <a:ext cx="11096661" cy="114903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400" b="1">
                <a:solidFill>
                  <a:srgbClr val="011993"/>
                </a:solidFill>
                <a:latin typeface="+mj-lt"/>
                <a:ea typeface="+mj-ea"/>
                <a:cs typeface="+mj-cs"/>
                <a:sym typeface="Helvetica Neue"/>
              </a:defRPr>
            </a:lvl1pPr>
          </a:lstStyle>
          <a:p>
            <a:r>
              <a:rPr dirty="0">
                <a:solidFill>
                  <a:schemeClr val="accent2">
                    <a:lumMod val="75000"/>
                  </a:schemeClr>
                </a:solidFill>
              </a:rPr>
              <a:t>INTERNET OF THINGS FOR ENVIRONMENTAL MANAGEMENT OF SMART CITY</a:t>
            </a:r>
          </a:p>
        </p:txBody>
      </p:sp>
      <p:pic>
        <p:nvPicPr>
          <p:cNvPr id="120" name="smart-cities-monitoring-2.png" descr="smart-cities-monitoring-2.png"/>
          <p:cNvPicPr>
            <a:picLocks noChangeAspect="1"/>
          </p:cNvPicPr>
          <p:nvPr/>
        </p:nvPicPr>
        <p:blipFill>
          <a:blip r:embed="rId2">
            <a:extLst/>
          </a:blip>
          <a:stretch>
            <a:fillRect/>
          </a:stretch>
        </p:blipFill>
        <p:spPr>
          <a:xfrm>
            <a:off x="0" y="1263805"/>
            <a:ext cx="13004800" cy="5716714"/>
          </a:xfrm>
          <a:prstGeom prst="rect">
            <a:avLst/>
          </a:prstGeom>
          <a:ln w="12700">
            <a:miter lim="400000"/>
          </a:ln>
        </p:spPr>
      </p:pic>
      <p:sp>
        <p:nvSpPr>
          <p:cNvPr id="121" name="By:…"/>
          <p:cNvSpPr txBox="1"/>
          <p:nvPr/>
        </p:nvSpPr>
        <p:spPr>
          <a:xfrm>
            <a:off x="6881926" y="7294220"/>
            <a:ext cx="5590948" cy="19342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b="1">
                <a:solidFill>
                  <a:srgbClr val="011993"/>
                </a:solidFill>
                <a:latin typeface="+mj-lt"/>
                <a:ea typeface="+mj-ea"/>
                <a:cs typeface="+mj-cs"/>
                <a:sym typeface="Helvetica Neue"/>
              </a:defRPr>
            </a:pPr>
            <a:r>
              <a:t>By:</a:t>
            </a:r>
          </a:p>
          <a:p>
            <a:pPr>
              <a:defRPr b="1">
                <a:solidFill>
                  <a:srgbClr val="011993"/>
                </a:solidFill>
                <a:latin typeface="+mj-lt"/>
                <a:ea typeface="+mj-ea"/>
                <a:cs typeface="+mj-cs"/>
                <a:sym typeface="Helvetica Neue"/>
              </a:defRPr>
            </a:pPr>
            <a:r>
              <a:t>Akshay N Mahajanshetti  (001893697)</a:t>
            </a:r>
          </a:p>
          <a:p>
            <a:pPr>
              <a:defRPr b="1">
                <a:solidFill>
                  <a:srgbClr val="011993"/>
                </a:solidFill>
                <a:latin typeface="+mj-lt"/>
                <a:ea typeface="+mj-ea"/>
                <a:cs typeface="+mj-cs"/>
                <a:sym typeface="Helvetica Neue"/>
              </a:defRPr>
            </a:pPr>
            <a:r>
              <a:t>Arshdeep Randhawa  (001841490)</a:t>
            </a:r>
          </a:p>
          <a:p>
            <a:pPr>
              <a:defRPr b="1">
                <a:solidFill>
                  <a:srgbClr val="011993"/>
                </a:solidFill>
                <a:latin typeface="+mj-lt"/>
                <a:ea typeface="+mj-ea"/>
                <a:cs typeface="+mj-cs"/>
                <a:sym typeface="Helvetica Neue"/>
              </a:defRPr>
            </a:pPr>
            <a:r>
              <a:t>Arjit Kiledar (001846796)</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FLOOD ALERT MANAGEMENT ARCHITECTURE VIEW"/>
          <p:cNvSpPr txBox="1"/>
          <p:nvPr/>
        </p:nvSpPr>
        <p:spPr>
          <a:xfrm>
            <a:off x="691515" y="454100"/>
            <a:ext cx="1162177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FLOOD ALERT MANAGEMENT ARCHITECTURE VIEW</a:t>
            </a:r>
          </a:p>
        </p:txBody>
      </p:sp>
      <p:pic>
        <p:nvPicPr>
          <p:cNvPr id="153" name="Screenshot 2018-04-26 15.09.17.png" descr="Screenshot 2018-04-26 15.09.17.png"/>
          <p:cNvPicPr>
            <a:picLocks noChangeAspect="1"/>
          </p:cNvPicPr>
          <p:nvPr/>
        </p:nvPicPr>
        <p:blipFill>
          <a:blip r:embed="rId2">
            <a:extLst/>
          </a:blip>
          <a:stretch>
            <a:fillRect/>
          </a:stretch>
        </p:blipFill>
        <p:spPr>
          <a:xfrm>
            <a:off x="1466850" y="1441450"/>
            <a:ext cx="10071100" cy="664210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 name="Air Pollution Management Work Area"/>
          <p:cNvSpPr txBox="1"/>
          <p:nvPr/>
        </p:nvSpPr>
        <p:spPr>
          <a:xfrm>
            <a:off x="2725095" y="200100"/>
            <a:ext cx="801181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Air Pollution Management Work Area</a:t>
            </a:r>
          </a:p>
        </p:txBody>
      </p:sp>
      <p:sp>
        <p:nvSpPr>
          <p:cNvPr id="156" name="The table below Normal Sensor Reading gives the reading of all the sensors of various locations relevant to their zip codes.…"/>
          <p:cNvSpPr txBox="1"/>
          <p:nvPr/>
        </p:nvSpPr>
        <p:spPr>
          <a:xfrm>
            <a:off x="304800" y="6503442"/>
            <a:ext cx="11682959" cy="24109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240631" indent="-240631" algn="just">
              <a:buSzPct val="100000"/>
              <a:buChar char="•"/>
              <a:defRPr sz="2500" b="1">
                <a:solidFill>
                  <a:srgbClr val="011993"/>
                </a:solidFill>
                <a:latin typeface="+mj-lt"/>
                <a:ea typeface="+mj-ea"/>
                <a:cs typeface="+mj-cs"/>
                <a:sym typeface="Helvetica Neue"/>
              </a:defRPr>
            </a:pPr>
            <a:r>
              <a:rPr dirty="0"/>
              <a:t>The table below Normal Sensor Reading gives the reading of all the sensors of various locations relevant to their zip codes.</a:t>
            </a:r>
          </a:p>
          <a:p>
            <a:pPr marL="240631" indent="-240631" algn="just">
              <a:buSzPct val="100000"/>
              <a:buChar char="•"/>
              <a:defRPr sz="2500" b="1">
                <a:solidFill>
                  <a:srgbClr val="011993"/>
                </a:solidFill>
                <a:latin typeface="+mj-lt"/>
                <a:ea typeface="+mj-ea"/>
                <a:cs typeface="+mj-cs"/>
                <a:sym typeface="Helvetica Neue"/>
              </a:defRPr>
            </a:pPr>
            <a:r>
              <a:rPr dirty="0"/>
              <a:t>The table below Polluted Sensors with </a:t>
            </a:r>
            <a:r>
              <a:rPr dirty="0" err="1"/>
              <a:t>Zipcode</a:t>
            </a:r>
            <a:r>
              <a:rPr dirty="0"/>
              <a:t> gives the readings of those zip codes which are above the threshold value.</a:t>
            </a:r>
          </a:p>
          <a:p>
            <a:pPr marL="240631" indent="-240631" algn="just">
              <a:buSzPct val="100000"/>
              <a:buChar char="•"/>
              <a:defRPr sz="2500" b="1">
                <a:solidFill>
                  <a:srgbClr val="011993"/>
                </a:solidFill>
                <a:latin typeface="+mj-lt"/>
                <a:ea typeface="+mj-ea"/>
                <a:cs typeface="+mj-cs"/>
                <a:sym typeface="Helvetica Neue"/>
              </a:defRPr>
            </a:pPr>
            <a:r>
              <a:rPr dirty="0"/>
              <a:t>Bar graph and line graph representation shows the Sensor readings of all areas with respect to their zip codes.</a:t>
            </a:r>
          </a:p>
        </p:txBody>
      </p:sp>
      <p:pic>
        <p:nvPicPr>
          <p:cNvPr id="157" name="Screenshot 2018-04-26 22.52.20.png" descr="Screenshot 2018-04-26 22.52.20.png"/>
          <p:cNvPicPr>
            <a:picLocks noChangeAspect="1"/>
          </p:cNvPicPr>
          <p:nvPr/>
        </p:nvPicPr>
        <p:blipFill>
          <a:blip r:embed="rId2">
            <a:extLst/>
          </a:blip>
          <a:stretch>
            <a:fillRect/>
          </a:stretch>
        </p:blipFill>
        <p:spPr>
          <a:xfrm>
            <a:off x="1540098" y="1126003"/>
            <a:ext cx="9212363" cy="510580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 name="This represent the Air Pollution work queue of Sensor Management organization.…"/>
          <p:cNvSpPr txBox="1"/>
          <p:nvPr/>
        </p:nvSpPr>
        <p:spPr>
          <a:xfrm>
            <a:off x="-185775" y="5741783"/>
            <a:ext cx="12674600" cy="303916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621631" lvl="1" indent="-240631" algn="just">
              <a:buSzPct val="100000"/>
              <a:buChar char="•"/>
              <a:defRPr b="1">
                <a:solidFill>
                  <a:srgbClr val="011993"/>
                </a:solidFill>
                <a:latin typeface="+mj-lt"/>
                <a:ea typeface="+mj-ea"/>
                <a:cs typeface="+mj-cs"/>
                <a:sym typeface="Helvetica Neue"/>
              </a:defRPr>
            </a:pPr>
            <a:r>
              <a:rPr dirty="0"/>
              <a:t>This represent the Air Pollution work queue of Sensor Management organization.</a:t>
            </a:r>
          </a:p>
          <a:p>
            <a:pPr marL="621631" lvl="1" indent="-240631" algn="just">
              <a:buSzPct val="100000"/>
              <a:buChar char="•"/>
              <a:defRPr b="1">
                <a:solidFill>
                  <a:srgbClr val="011993"/>
                </a:solidFill>
                <a:latin typeface="+mj-lt"/>
                <a:ea typeface="+mj-ea"/>
                <a:cs typeface="+mj-cs"/>
                <a:sym typeface="Helvetica Neue"/>
              </a:defRPr>
            </a:pPr>
            <a:r>
              <a:rPr dirty="0"/>
              <a:t>First table shows all the work requests created and resolved.</a:t>
            </a:r>
          </a:p>
          <a:p>
            <a:pPr marL="621631" lvl="1" indent="-240631" algn="just">
              <a:buSzPct val="100000"/>
              <a:buChar char="•"/>
              <a:defRPr b="1">
                <a:solidFill>
                  <a:srgbClr val="011993"/>
                </a:solidFill>
                <a:latin typeface="+mj-lt"/>
                <a:ea typeface="+mj-ea"/>
                <a:cs typeface="+mj-cs"/>
                <a:sym typeface="Helvetica Neue"/>
              </a:defRPr>
            </a:pPr>
            <a:r>
              <a:rPr dirty="0"/>
              <a:t>When we click on “Get Pending Work </a:t>
            </a:r>
            <a:r>
              <a:rPr dirty="0" err="1"/>
              <a:t>Request”,pending</a:t>
            </a:r>
            <a:r>
              <a:rPr dirty="0"/>
              <a:t> work request gets displayed in the “Pending Request” table.</a:t>
            </a:r>
          </a:p>
          <a:p>
            <a:pPr marL="621631" lvl="1" indent="-240631" algn="just">
              <a:buSzPct val="100000"/>
              <a:buChar char="•"/>
              <a:defRPr b="1">
                <a:solidFill>
                  <a:srgbClr val="011993"/>
                </a:solidFill>
                <a:latin typeface="+mj-lt"/>
                <a:ea typeface="+mj-ea"/>
                <a:cs typeface="+mj-cs"/>
                <a:sym typeface="Helvetica Neue"/>
              </a:defRPr>
            </a:pPr>
            <a:r>
              <a:rPr dirty="0"/>
              <a:t>Once the request is resolved, on clicking “Get resolved work </a:t>
            </a:r>
            <a:r>
              <a:rPr dirty="0" err="1"/>
              <a:t>request”,resolved</a:t>
            </a:r>
            <a:r>
              <a:rPr dirty="0"/>
              <a:t> request gets displayed in the “Resolved Request” table.</a:t>
            </a:r>
          </a:p>
          <a:p>
            <a:pPr marL="621631" lvl="1" indent="-240631" algn="just">
              <a:buSzPct val="100000"/>
              <a:buChar char="•"/>
              <a:defRPr b="1">
                <a:solidFill>
                  <a:srgbClr val="011993"/>
                </a:solidFill>
                <a:latin typeface="+mj-lt"/>
                <a:ea typeface="+mj-ea"/>
                <a:cs typeface="+mj-cs"/>
                <a:sym typeface="Helvetica Neue"/>
              </a:defRPr>
            </a:pPr>
            <a:r>
              <a:rPr dirty="0"/>
              <a:t>On clicking “View Sensor </a:t>
            </a:r>
            <a:r>
              <a:rPr dirty="0" err="1"/>
              <a:t>Reading”,we</a:t>
            </a:r>
            <a:r>
              <a:rPr dirty="0"/>
              <a:t> can see the reading of that particular sensor going below Threshold value by line graph. </a:t>
            </a:r>
          </a:p>
        </p:txBody>
      </p:sp>
      <p:sp>
        <p:nvSpPr>
          <p:cNvPr id="160" name="Air Pollution Solution Department"/>
          <p:cNvSpPr txBox="1"/>
          <p:nvPr/>
        </p:nvSpPr>
        <p:spPr>
          <a:xfrm>
            <a:off x="3227752" y="365200"/>
            <a:ext cx="731129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Air Pollution Solution Department</a:t>
            </a:r>
          </a:p>
        </p:txBody>
      </p:sp>
      <p:pic>
        <p:nvPicPr>
          <p:cNvPr id="161" name="Screenshot 2018-04-26 22.54.29.png" descr="Screenshot 2018-04-26 22.54.29.png"/>
          <p:cNvPicPr>
            <a:picLocks noChangeAspect="1"/>
          </p:cNvPicPr>
          <p:nvPr/>
        </p:nvPicPr>
        <p:blipFill>
          <a:blip r:embed="rId2">
            <a:extLst/>
          </a:blip>
          <a:stretch>
            <a:fillRect/>
          </a:stretch>
        </p:blipFill>
        <p:spPr>
          <a:xfrm>
            <a:off x="185530" y="1286476"/>
            <a:ext cx="6459330" cy="3533502"/>
          </a:xfrm>
          <a:prstGeom prst="rect">
            <a:avLst/>
          </a:prstGeom>
          <a:ln w="12700">
            <a:miter lim="400000"/>
          </a:ln>
        </p:spPr>
      </p:pic>
      <p:pic>
        <p:nvPicPr>
          <p:cNvPr id="162" name="Screenshot 2018-04-26 23.10.40.png" descr="Screenshot 2018-04-26 23.10.40.png"/>
          <p:cNvPicPr>
            <a:picLocks noChangeAspect="1"/>
          </p:cNvPicPr>
          <p:nvPr/>
        </p:nvPicPr>
        <p:blipFill>
          <a:blip r:embed="rId3">
            <a:extLst/>
          </a:blip>
          <a:stretch>
            <a:fillRect/>
          </a:stretch>
        </p:blipFill>
        <p:spPr>
          <a:xfrm>
            <a:off x="6909903" y="1286476"/>
            <a:ext cx="5944705" cy="353350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Air Pollution Management Work Queue"/>
          <p:cNvSpPr txBox="1"/>
          <p:nvPr/>
        </p:nvSpPr>
        <p:spPr>
          <a:xfrm>
            <a:off x="2550921" y="200100"/>
            <a:ext cx="841095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pPr algn="just"/>
            <a:r>
              <a:rPr dirty="0">
                <a:solidFill>
                  <a:schemeClr val="accent2">
                    <a:lumMod val="75000"/>
                  </a:schemeClr>
                </a:solidFill>
              </a:rPr>
              <a:t>Air Pollution Management Work Queue</a:t>
            </a:r>
          </a:p>
        </p:txBody>
      </p:sp>
      <p:sp>
        <p:nvSpPr>
          <p:cNvPr id="165" name="This screen shows that the Status is set to  “Sent”,when the request is received from Sensor Management Department.…"/>
          <p:cNvSpPr txBox="1"/>
          <p:nvPr/>
        </p:nvSpPr>
        <p:spPr>
          <a:xfrm>
            <a:off x="145773" y="6268239"/>
            <a:ext cx="12722087" cy="19492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240631" indent="-240631" algn="just">
              <a:buSzPct val="100000"/>
              <a:buChar char="•"/>
            </a:pPr>
            <a:r>
              <a:rPr b="1" dirty="0">
                <a:solidFill>
                  <a:srgbClr val="011993"/>
                </a:solidFill>
                <a:latin typeface="+mj-lt"/>
                <a:ea typeface="+mj-ea"/>
                <a:cs typeface="+mj-cs"/>
                <a:sym typeface="Helvetica Neue"/>
              </a:rPr>
              <a:t>This</a:t>
            </a:r>
            <a:r>
              <a:rPr lang="en-US" b="1" dirty="0">
                <a:solidFill>
                  <a:srgbClr val="011993"/>
                </a:solidFill>
                <a:latin typeface="+mj-lt"/>
                <a:ea typeface="+mj-ea"/>
                <a:cs typeface="+mj-cs"/>
                <a:sym typeface="Helvetica Neue"/>
              </a:rPr>
              <a:t> </a:t>
            </a:r>
            <a:r>
              <a:rPr b="1" dirty="0">
                <a:solidFill>
                  <a:srgbClr val="011993"/>
                </a:solidFill>
                <a:latin typeface="+mj-lt"/>
                <a:ea typeface="+mj-ea"/>
                <a:cs typeface="+mj-cs"/>
                <a:sym typeface="Helvetica Neue"/>
              </a:rPr>
              <a:t>screen shows that the Status is set</a:t>
            </a:r>
            <a:r>
              <a:rPr lang="en-US" b="1" dirty="0">
                <a:solidFill>
                  <a:srgbClr val="011993"/>
                </a:solidFill>
                <a:latin typeface="+mj-lt"/>
                <a:ea typeface="+mj-ea"/>
                <a:cs typeface="+mj-cs"/>
                <a:sym typeface="Helvetica Neue"/>
              </a:rPr>
              <a:t> </a:t>
            </a:r>
            <a:r>
              <a:rPr b="1" dirty="0">
                <a:solidFill>
                  <a:srgbClr val="011993"/>
                </a:solidFill>
                <a:latin typeface="+mj-lt"/>
                <a:ea typeface="+mj-ea"/>
                <a:cs typeface="+mj-cs"/>
                <a:sym typeface="Helvetica Neue"/>
              </a:rPr>
              <a:t>to </a:t>
            </a:r>
            <a:br>
              <a:rPr b="1" dirty="0">
                <a:solidFill>
                  <a:srgbClr val="011993"/>
                </a:solidFill>
                <a:latin typeface="+mj-lt"/>
                <a:ea typeface="+mj-ea"/>
                <a:cs typeface="+mj-cs"/>
                <a:sym typeface="Helvetica Neue"/>
              </a:rPr>
            </a:br>
            <a:r>
              <a:rPr b="1" dirty="0">
                <a:solidFill>
                  <a:srgbClr val="011993"/>
                </a:solidFill>
                <a:latin typeface="+mj-lt"/>
                <a:ea typeface="+mj-ea"/>
                <a:cs typeface="+mj-cs"/>
                <a:sym typeface="Helvetica Neue"/>
              </a:rPr>
              <a:t>“Sent”,</a:t>
            </a:r>
            <a:r>
              <a:rPr lang="en-US" b="1" dirty="0">
                <a:solidFill>
                  <a:srgbClr val="011993"/>
                </a:solidFill>
                <a:latin typeface="+mj-lt"/>
                <a:ea typeface="+mj-ea"/>
                <a:cs typeface="+mj-cs"/>
                <a:sym typeface="Helvetica Neue"/>
              </a:rPr>
              <a:t> </a:t>
            </a:r>
            <a:r>
              <a:rPr b="1" dirty="0">
                <a:solidFill>
                  <a:srgbClr val="011993"/>
                </a:solidFill>
                <a:latin typeface="+mj-lt"/>
                <a:ea typeface="+mj-ea"/>
                <a:cs typeface="+mj-cs"/>
                <a:sym typeface="Helvetica Neue"/>
              </a:rPr>
              <a:t>when the request is received from Sensor Management Department.</a:t>
            </a:r>
            <a:endParaRPr lang="en-US" b="1" dirty="0">
              <a:solidFill>
                <a:srgbClr val="011993"/>
              </a:solidFill>
              <a:latin typeface="+mj-lt"/>
              <a:ea typeface="+mj-ea"/>
              <a:cs typeface="+mj-cs"/>
              <a:sym typeface="Helvetica Neue"/>
            </a:endParaRPr>
          </a:p>
          <a:p>
            <a:pPr marL="240631" indent="-240631" algn="just">
              <a:buSzPct val="100000"/>
              <a:buChar char="•"/>
            </a:pPr>
            <a:endParaRPr b="1" dirty="0">
              <a:solidFill>
                <a:srgbClr val="011993"/>
              </a:solidFill>
              <a:latin typeface="+mj-lt"/>
              <a:ea typeface="+mj-ea"/>
              <a:cs typeface="+mj-cs"/>
              <a:sym typeface="Helvetica Neue"/>
            </a:endParaRPr>
          </a:p>
          <a:p>
            <a:pPr marL="240631" indent="-240631" algn="just">
              <a:buSzPct val="100000"/>
              <a:buChar char="•"/>
            </a:pPr>
            <a:r>
              <a:rPr b="1" dirty="0">
                <a:solidFill>
                  <a:srgbClr val="011993"/>
                </a:solidFill>
                <a:latin typeface="+mj-lt"/>
                <a:ea typeface="+mj-ea"/>
                <a:cs typeface="+mj-cs"/>
                <a:sym typeface="Helvetica Neue"/>
              </a:rPr>
              <a:t>When the Solution Department press “Resolve” button, then the Status will be changed to “Resolve”.</a:t>
            </a:r>
            <a:r>
              <a:rPr dirty="0"/>
              <a:t> </a:t>
            </a:r>
          </a:p>
        </p:txBody>
      </p:sp>
      <p:pic>
        <p:nvPicPr>
          <p:cNvPr id="166" name="Screenshot 2018-04-26 22.56.12.png" descr="Screenshot 2018-04-26 22.56.12.png"/>
          <p:cNvPicPr>
            <a:picLocks noChangeAspect="1"/>
          </p:cNvPicPr>
          <p:nvPr/>
        </p:nvPicPr>
        <p:blipFill>
          <a:blip r:embed="rId2">
            <a:extLst/>
          </a:blip>
          <a:stretch>
            <a:fillRect/>
          </a:stretch>
        </p:blipFill>
        <p:spPr>
          <a:xfrm>
            <a:off x="342349" y="1286693"/>
            <a:ext cx="5939181" cy="3150716"/>
          </a:xfrm>
          <a:prstGeom prst="rect">
            <a:avLst/>
          </a:prstGeom>
          <a:ln w="12700">
            <a:miter lim="400000"/>
          </a:ln>
        </p:spPr>
      </p:pic>
      <p:pic>
        <p:nvPicPr>
          <p:cNvPr id="167" name="Screenshot 2018-04-26 22.58.33.png" descr="Screenshot 2018-04-26 22.58.33.png"/>
          <p:cNvPicPr>
            <a:picLocks noChangeAspect="1"/>
          </p:cNvPicPr>
          <p:nvPr/>
        </p:nvPicPr>
        <p:blipFill>
          <a:blip r:embed="rId3">
            <a:extLst/>
          </a:blip>
          <a:stretch>
            <a:fillRect/>
          </a:stretch>
        </p:blipFill>
        <p:spPr>
          <a:xfrm>
            <a:off x="6956557" y="1286693"/>
            <a:ext cx="5760334" cy="309894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 name="Government Work Queue"/>
          <p:cNvSpPr txBox="1"/>
          <p:nvPr/>
        </p:nvSpPr>
        <p:spPr>
          <a:xfrm>
            <a:off x="3984932" y="289000"/>
            <a:ext cx="55175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Government Work Queue</a:t>
            </a:r>
          </a:p>
        </p:txBody>
      </p:sp>
      <p:pic>
        <p:nvPicPr>
          <p:cNvPr id="170" name="Screenshot 2018-04-26 22.56.43.png" descr="Screenshot 2018-04-26 22.56.43.png"/>
          <p:cNvPicPr>
            <a:picLocks noChangeAspect="1"/>
          </p:cNvPicPr>
          <p:nvPr/>
        </p:nvPicPr>
        <p:blipFill>
          <a:blip r:embed="rId2">
            <a:extLst/>
          </a:blip>
          <a:stretch>
            <a:fillRect/>
          </a:stretch>
        </p:blipFill>
        <p:spPr>
          <a:xfrm>
            <a:off x="211272" y="1219200"/>
            <a:ext cx="7118847" cy="3876258"/>
          </a:xfrm>
          <a:prstGeom prst="rect">
            <a:avLst/>
          </a:prstGeom>
          <a:ln w="12700">
            <a:miter lim="400000"/>
          </a:ln>
        </p:spPr>
      </p:pic>
      <p:pic>
        <p:nvPicPr>
          <p:cNvPr id="171" name="Screenshot 2018-04-26 23.11.25.png" descr="Screenshot 2018-04-26 23.11.25.png"/>
          <p:cNvPicPr>
            <a:picLocks noChangeAspect="1"/>
          </p:cNvPicPr>
          <p:nvPr/>
        </p:nvPicPr>
        <p:blipFill>
          <a:blip r:embed="rId3">
            <a:extLst/>
          </a:blip>
          <a:stretch>
            <a:fillRect/>
          </a:stretch>
        </p:blipFill>
        <p:spPr>
          <a:xfrm>
            <a:off x="211272" y="5518465"/>
            <a:ext cx="7236450" cy="3634193"/>
          </a:xfrm>
          <a:prstGeom prst="rect">
            <a:avLst/>
          </a:prstGeom>
          <a:ln w="12700">
            <a:miter lim="400000"/>
          </a:ln>
        </p:spPr>
      </p:pic>
      <p:sp>
        <p:nvSpPr>
          <p:cNvPr id="172" name="Sensor Management Organization will notify government about the bad air quality of that area to inform citizens."/>
          <p:cNvSpPr txBox="1"/>
          <p:nvPr/>
        </p:nvSpPr>
        <p:spPr>
          <a:xfrm>
            <a:off x="7599356" y="1382370"/>
            <a:ext cx="4739494" cy="193426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40631" indent="-240631">
              <a:buSzPct val="100000"/>
              <a:buChar char="•"/>
              <a:defRPr b="1">
                <a:solidFill>
                  <a:srgbClr val="011993"/>
                </a:solidFill>
                <a:latin typeface="+mj-lt"/>
                <a:ea typeface="+mj-ea"/>
                <a:cs typeface="+mj-cs"/>
                <a:sym typeface="Helvetica Neue"/>
              </a:defRPr>
            </a:lvl1pPr>
          </a:lstStyle>
          <a:p>
            <a:pPr algn="just"/>
            <a:r>
              <a:rPr dirty="0"/>
              <a:t>Sensor Management Organization will notify government about the bad air quality of that area to inform citizens.</a:t>
            </a:r>
          </a:p>
        </p:txBody>
      </p:sp>
      <p:sp>
        <p:nvSpPr>
          <p:cNvPr id="173" name="Once the request is resolved, Sensor Management Organization will notify government so that they can tell the citizens."/>
          <p:cNvSpPr txBox="1"/>
          <p:nvPr/>
        </p:nvSpPr>
        <p:spPr>
          <a:xfrm>
            <a:off x="7727877" y="6268098"/>
            <a:ext cx="4739495" cy="193426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40631" indent="-240631">
              <a:buSzPct val="100000"/>
              <a:buChar char="•"/>
              <a:defRPr b="1">
                <a:solidFill>
                  <a:srgbClr val="011993"/>
                </a:solidFill>
                <a:latin typeface="+mj-lt"/>
                <a:ea typeface="+mj-ea"/>
                <a:cs typeface="+mj-cs"/>
                <a:sym typeface="Helvetica Neue"/>
              </a:defRPr>
            </a:lvl1pPr>
          </a:lstStyle>
          <a:p>
            <a:pPr algn="just"/>
            <a:r>
              <a:rPr dirty="0"/>
              <a:t>Once the request is resolved, Sensor Management Organization will notify government so that they can tell the citizens.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 name="Citizen Work Queue"/>
          <p:cNvSpPr txBox="1"/>
          <p:nvPr/>
        </p:nvSpPr>
        <p:spPr>
          <a:xfrm>
            <a:off x="4622431" y="269950"/>
            <a:ext cx="434413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Citizen Work Queue</a:t>
            </a:r>
          </a:p>
        </p:txBody>
      </p:sp>
      <p:pic>
        <p:nvPicPr>
          <p:cNvPr id="176" name="Screenshot 2018-04-26 23.12.02.png" descr="Screenshot 2018-04-26 23.12.02.png"/>
          <p:cNvPicPr>
            <a:picLocks noChangeAspect="1"/>
          </p:cNvPicPr>
          <p:nvPr/>
        </p:nvPicPr>
        <p:blipFill>
          <a:blip r:embed="rId2">
            <a:extLst/>
          </a:blip>
          <a:stretch>
            <a:fillRect/>
          </a:stretch>
        </p:blipFill>
        <p:spPr>
          <a:xfrm>
            <a:off x="659057" y="5390845"/>
            <a:ext cx="6848730" cy="3770381"/>
          </a:xfrm>
          <a:prstGeom prst="rect">
            <a:avLst/>
          </a:prstGeom>
          <a:ln w="12700">
            <a:miter lim="400000"/>
          </a:ln>
        </p:spPr>
      </p:pic>
      <p:pic>
        <p:nvPicPr>
          <p:cNvPr id="177" name="Screenshot 2018-04-26 22.57.54.png" descr="Screenshot 2018-04-26 22.57.54.png"/>
          <p:cNvPicPr>
            <a:picLocks noChangeAspect="1"/>
          </p:cNvPicPr>
          <p:nvPr/>
        </p:nvPicPr>
        <p:blipFill>
          <a:blip r:embed="rId3">
            <a:extLst/>
          </a:blip>
          <a:stretch>
            <a:fillRect/>
          </a:stretch>
        </p:blipFill>
        <p:spPr>
          <a:xfrm>
            <a:off x="596900" y="1319028"/>
            <a:ext cx="6973045" cy="3811414"/>
          </a:xfrm>
          <a:prstGeom prst="rect">
            <a:avLst/>
          </a:prstGeom>
          <a:ln w="12700">
            <a:miter lim="400000"/>
          </a:ln>
        </p:spPr>
      </p:pic>
      <p:sp>
        <p:nvSpPr>
          <p:cNvPr id="178" name="Government will notify citizens about bad air quality"/>
          <p:cNvSpPr txBox="1"/>
          <p:nvPr/>
        </p:nvSpPr>
        <p:spPr>
          <a:xfrm>
            <a:off x="8280988" y="1902956"/>
            <a:ext cx="4358248" cy="12105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40631" indent="-240631">
              <a:buSzPct val="100000"/>
              <a:buChar char="•"/>
              <a:defRPr b="1">
                <a:solidFill>
                  <a:srgbClr val="011993"/>
                </a:solidFill>
                <a:latin typeface="+mj-lt"/>
                <a:ea typeface="+mj-ea"/>
                <a:cs typeface="+mj-cs"/>
                <a:sym typeface="Helvetica Neue"/>
              </a:defRPr>
            </a:lvl1pPr>
          </a:lstStyle>
          <a:p>
            <a:pPr algn="just"/>
            <a:r>
              <a:rPr dirty="0"/>
              <a:t>Government will notify citizens about bad air quality</a:t>
            </a:r>
          </a:p>
        </p:txBody>
      </p:sp>
      <p:sp>
        <p:nvSpPr>
          <p:cNvPr id="179" name="Once the air quality is improved, citizens will be notified by Government"/>
          <p:cNvSpPr txBox="1"/>
          <p:nvPr/>
        </p:nvSpPr>
        <p:spPr>
          <a:xfrm>
            <a:off x="7910581" y="6360656"/>
            <a:ext cx="4866889" cy="12105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40631" indent="-240631">
              <a:buSzPct val="100000"/>
              <a:buChar char="•"/>
              <a:defRPr b="1">
                <a:solidFill>
                  <a:srgbClr val="011993"/>
                </a:solidFill>
                <a:latin typeface="+mj-lt"/>
                <a:ea typeface="+mj-ea"/>
                <a:cs typeface="+mj-cs"/>
                <a:sym typeface="Helvetica Neue"/>
              </a:defRPr>
            </a:lvl1pPr>
          </a:lstStyle>
          <a:p>
            <a:pPr algn="just"/>
            <a:r>
              <a:rPr dirty="0"/>
              <a:t>Once the air quality is improved, citizens will be notified by Government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 name="NOISE POLLUTION MANAGEMENT WORK AREA"/>
          <p:cNvSpPr txBox="1"/>
          <p:nvPr/>
        </p:nvSpPr>
        <p:spPr>
          <a:xfrm>
            <a:off x="1037401" y="358850"/>
            <a:ext cx="1067600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NOISE POLLUTION MANAGEMENT WORK AREA </a:t>
            </a:r>
          </a:p>
        </p:txBody>
      </p:sp>
      <p:pic>
        <p:nvPicPr>
          <p:cNvPr id="182" name="Screenshot 2018-04-26 22.23.46.png" descr="Screenshot 2018-04-26 22.23.46.png"/>
          <p:cNvPicPr>
            <a:picLocks noChangeAspect="1"/>
          </p:cNvPicPr>
          <p:nvPr/>
        </p:nvPicPr>
        <p:blipFill>
          <a:blip r:embed="rId2">
            <a:extLst/>
          </a:blip>
          <a:stretch>
            <a:fillRect/>
          </a:stretch>
        </p:blipFill>
        <p:spPr>
          <a:xfrm>
            <a:off x="2352423" y="1183559"/>
            <a:ext cx="8299954" cy="4673690"/>
          </a:xfrm>
          <a:prstGeom prst="rect">
            <a:avLst/>
          </a:prstGeom>
          <a:ln w="12700">
            <a:miter lim="400000"/>
          </a:ln>
        </p:spPr>
      </p:pic>
      <p:sp>
        <p:nvSpPr>
          <p:cNvPr id="183" name="The table below Normal Noise Pollution Sensor Reading gives the reading of all the sensors of various locations relevant to their zip codes.…"/>
          <p:cNvSpPr txBox="1"/>
          <p:nvPr/>
        </p:nvSpPr>
        <p:spPr>
          <a:xfrm>
            <a:off x="381000" y="6279332"/>
            <a:ext cx="11000483" cy="279563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240631" indent="-240631" algn="just">
              <a:buSzPct val="100000"/>
              <a:buChar char="•"/>
              <a:defRPr sz="2500" b="1">
                <a:solidFill>
                  <a:srgbClr val="011993"/>
                </a:solidFill>
                <a:latin typeface="+mj-lt"/>
                <a:ea typeface="+mj-ea"/>
                <a:cs typeface="+mj-cs"/>
                <a:sym typeface="Helvetica Neue"/>
              </a:defRPr>
            </a:pPr>
            <a:r>
              <a:rPr dirty="0"/>
              <a:t>The table below Normal Noise Pollution Sensor Reading gives the reading of all the sensors of various locations relevant to their zip codes.</a:t>
            </a:r>
          </a:p>
          <a:p>
            <a:pPr marL="240631" indent="-240631" algn="just">
              <a:buSzPct val="100000"/>
              <a:buChar char="•"/>
              <a:defRPr sz="2500" b="1">
                <a:solidFill>
                  <a:srgbClr val="011993"/>
                </a:solidFill>
                <a:latin typeface="+mj-lt"/>
                <a:ea typeface="+mj-ea"/>
                <a:cs typeface="+mj-cs"/>
                <a:sym typeface="Helvetica Neue"/>
              </a:defRPr>
            </a:pPr>
            <a:r>
              <a:rPr dirty="0"/>
              <a:t>The table below Polluted Sensors with </a:t>
            </a:r>
            <a:r>
              <a:rPr dirty="0" err="1"/>
              <a:t>Zipcode</a:t>
            </a:r>
            <a:r>
              <a:rPr dirty="0"/>
              <a:t> gives the readings of those zip codes which are above the threshold value.</a:t>
            </a:r>
          </a:p>
          <a:p>
            <a:pPr marL="240631" indent="-240631" algn="just">
              <a:buSzPct val="100000"/>
              <a:buChar char="•"/>
              <a:defRPr sz="2500" b="1">
                <a:solidFill>
                  <a:srgbClr val="011993"/>
                </a:solidFill>
                <a:latin typeface="+mj-lt"/>
                <a:ea typeface="+mj-ea"/>
                <a:cs typeface="+mj-cs"/>
                <a:sym typeface="Helvetica Neue"/>
              </a:defRPr>
            </a:pPr>
            <a:r>
              <a:rPr dirty="0"/>
              <a:t>Bar graph and line graph representation shows the Sensor readings of all areas with respect to their zip codes.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5" name="Noise Pollution Solution Department"/>
          <p:cNvSpPr txBox="1"/>
          <p:nvPr/>
        </p:nvSpPr>
        <p:spPr>
          <a:xfrm>
            <a:off x="2686690" y="263600"/>
            <a:ext cx="79108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Noise Pollution Solution Department</a:t>
            </a:r>
          </a:p>
        </p:txBody>
      </p:sp>
      <p:pic>
        <p:nvPicPr>
          <p:cNvPr id="186" name="Screenshot 2018-04-26 22.33.14.png" descr="Screenshot 2018-04-26 22.33.14.png"/>
          <p:cNvPicPr>
            <a:picLocks noChangeAspect="1"/>
          </p:cNvPicPr>
          <p:nvPr/>
        </p:nvPicPr>
        <p:blipFill>
          <a:blip r:embed="rId2">
            <a:extLst/>
          </a:blip>
          <a:stretch>
            <a:fillRect/>
          </a:stretch>
        </p:blipFill>
        <p:spPr>
          <a:xfrm>
            <a:off x="318052" y="1254533"/>
            <a:ext cx="6084409" cy="3278285"/>
          </a:xfrm>
          <a:prstGeom prst="rect">
            <a:avLst/>
          </a:prstGeom>
          <a:ln w="12700">
            <a:miter lim="400000"/>
          </a:ln>
        </p:spPr>
      </p:pic>
      <p:pic>
        <p:nvPicPr>
          <p:cNvPr id="187" name="Screenshot 2018-04-26 22.32.01.png" descr="Screenshot 2018-04-26 22.32.01.png"/>
          <p:cNvPicPr>
            <a:picLocks noChangeAspect="1"/>
          </p:cNvPicPr>
          <p:nvPr/>
        </p:nvPicPr>
        <p:blipFill>
          <a:blip r:embed="rId3">
            <a:extLst/>
          </a:blip>
          <a:stretch>
            <a:fillRect/>
          </a:stretch>
        </p:blipFill>
        <p:spPr>
          <a:xfrm>
            <a:off x="6897499" y="1254533"/>
            <a:ext cx="5993506" cy="3278285"/>
          </a:xfrm>
          <a:prstGeom prst="rect">
            <a:avLst/>
          </a:prstGeom>
          <a:ln w="12700">
            <a:miter lim="400000"/>
          </a:ln>
        </p:spPr>
      </p:pic>
      <p:sp>
        <p:nvSpPr>
          <p:cNvPr id="188" name="This represent the Air Pollution work queue of Sensor Management organization.…"/>
          <p:cNvSpPr txBox="1"/>
          <p:nvPr/>
        </p:nvSpPr>
        <p:spPr>
          <a:xfrm>
            <a:off x="-12700" y="5338420"/>
            <a:ext cx="11202095" cy="377576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621631" lvl="1" indent="-240631" algn="just">
              <a:buSzPct val="100000"/>
              <a:buChar char="•"/>
              <a:defRPr b="1">
                <a:solidFill>
                  <a:srgbClr val="011993"/>
                </a:solidFill>
                <a:latin typeface="+mj-lt"/>
                <a:ea typeface="+mj-ea"/>
                <a:cs typeface="+mj-cs"/>
                <a:sym typeface="Helvetica Neue"/>
              </a:defRPr>
            </a:pPr>
            <a:r>
              <a:rPr dirty="0"/>
              <a:t>This represent the Air Pollution work queue of Sensor Management organization.</a:t>
            </a:r>
          </a:p>
          <a:p>
            <a:pPr marL="621631" lvl="1" indent="-240631" algn="just">
              <a:buSzPct val="100000"/>
              <a:buChar char="•"/>
              <a:defRPr b="1">
                <a:solidFill>
                  <a:srgbClr val="011993"/>
                </a:solidFill>
                <a:latin typeface="+mj-lt"/>
                <a:ea typeface="+mj-ea"/>
                <a:cs typeface="+mj-cs"/>
                <a:sym typeface="Helvetica Neue"/>
              </a:defRPr>
            </a:pPr>
            <a:r>
              <a:rPr dirty="0"/>
              <a:t>First table shows all the work requests created and resolved.</a:t>
            </a:r>
          </a:p>
          <a:p>
            <a:pPr marL="621631" lvl="1" indent="-240631" algn="just">
              <a:buSzPct val="100000"/>
              <a:buChar char="•"/>
              <a:defRPr b="1">
                <a:solidFill>
                  <a:srgbClr val="011993"/>
                </a:solidFill>
                <a:latin typeface="+mj-lt"/>
                <a:ea typeface="+mj-ea"/>
                <a:cs typeface="+mj-cs"/>
                <a:sym typeface="Helvetica Neue"/>
              </a:defRPr>
            </a:pPr>
            <a:r>
              <a:rPr dirty="0"/>
              <a:t>When we click on “Get Pending Work </a:t>
            </a:r>
            <a:r>
              <a:rPr dirty="0" err="1"/>
              <a:t>Request”,pending</a:t>
            </a:r>
            <a:r>
              <a:rPr dirty="0"/>
              <a:t> work request gets displayed in the “Pending Request” table.</a:t>
            </a:r>
          </a:p>
          <a:p>
            <a:pPr marL="621631" lvl="1" indent="-240631" algn="just">
              <a:buSzPct val="100000"/>
              <a:buChar char="•"/>
              <a:defRPr b="1">
                <a:solidFill>
                  <a:srgbClr val="011993"/>
                </a:solidFill>
                <a:latin typeface="+mj-lt"/>
                <a:ea typeface="+mj-ea"/>
                <a:cs typeface="+mj-cs"/>
                <a:sym typeface="Helvetica Neue"/>
              </a:defRPr>
            </a:pPr>
            <a:r>
              <a:rPr dirty="0"/>
              <a:t>Once the request is resolved, on clicking “Get resolved work </a:t>
            </a:r>
            <a:r>
              <a:rPr dirty="0" err="1"/>
              <a:t>request”,resolved</a:t>
            </a:r>
            <a:r>
              <a:rPr dirty="0"/>
              <a:t> request gets displayed in the “Resolved Request” table.</a:t>
            </a:r>
          </a:p>
          <a:p>
            <a:pPr marL="621631" lvl="1" indent="-240631" algn="just">
              <a:buSzPct val="100000"/>
              <a:buChar char="•"/>
              <a:defRPr b="1">
                <a:solidFill>
                  <a:srgbClr val="011993"/>
                </a:solidFill>
                <a:latin typeface="+mj-lt"/>
                <a:ea typeface="+mj-ea"/>
                <a:cs typeface="+mj-cs"/>
                <a:sym typeface="Helvetica Neue"/>
              </a:defRPr>
            </a:pPr>
            <a:r>
              <a:rPr dirty="0"/>
              <a:t>On clicking “Show Sensor </a:t>
            </a:r>
            <a:r>
              <a:rPr dirty="0" err="1"/>
              <a:t>Reading”,we</a:t>
            </a:r>
            <a:r>
              <a:rPr dirty="0"/>
              <a:t> can see the reading of that particular sensor going below Threshold value by line graph.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Noise Pollution Management Work Queue"/>
          <p:cNvSpPr txBox="1"/>
          <p:nvPr/>
        </p:nvSpPr>
        <p:spPr>
          <a:xfrm>
            <a:off x="2111460" y="136600"/>
            <a:ext cx="901048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Noise Pollution Management Work Queue</a:t>
            </a:r>
          </a:p>
        </p:txBody>
      </p:sp>
      <p:pic>
        <p:nvPicPr>
          <p:cNvPr id="191" name="Screenshot 2018-04-26 22.40.48.png" descr="Screenshot 2018-04-26 22.40.48.png"/>
          <p:cNvPicPr>
            <a:picLocks noChangeAspect="1"/>
          </p:cNvPicPr>
          <p:nvPr/>
        </p:nvPicPr>
        <p:blipFill>
          <a:blip r:embed="rId2">
            <a:extLst/>
          </a:blip>
          <a:stretch>
            <a:fillRect/>
          </a:stretch>
        </p:blipFill>
        <p:spPr>
          <a:xfrm>
            <a:off x="172279" y="1277309"/>
            <a:ext cx="6241774" cy="3437896"/>
          </a:xfrm>
          <a:prstGeom prst="rect">
            <a:avLst/>
          </a:prstGeom>
          <a:ln w="12700">
            <a:miter lim="400000"/>
          </a:ln>
        </p:spPr>
      </p:pic>
      <p:pic>
        <p:nvPicPr>
          <p:cNvPr id="192" name="Screenshot 2018-04-26 22.41.03.png" descr="Screenshot 2018-04-26 22.41.03.png"/>
          <p:cNvPicPr>
            <a:picLocks noChangeAspect="1"/>
          </p:cNvPicPr>
          <p:nvPr/>
        </p:nvPicPr>
        <p:blipFill>
          <a:blip r:embed="rId3">
            <a:extLst/>
          </a:blip>
          <a:stretch>
            <a:fillRect/>
          </a:stretch>
        </p:blipFill>
        <p:spPr>
          <a:xfrm>
            <a:off x="6639340" y="1380757"/>
            <a:ext cx="6096365" cy="3334448"/>
          </a:xfrm>
          <a:prstGeom prst="rect">
            <a:avLst/>
          </a:prstGeom>
          <a:ln w="12700">
            <a:miter lim="400000"/>
          </a:ln>
        </p:spPr>
      </p:pic>
      <p:sp>
        <p:nvSpPr>
          <p:cNvPr id="193" name="This screen shows that the Status is set to  “Sent”,when the request is received from Sensor Management Department.…"/>
          <p:cNvSpPr txBox="1"/>
          <p:nvPr/>
        </p:nvSpPr>
        <p:spPr>
          <a:xfrm>
            <a:off x="685800" y="5846785"/>
            <a:ext cx="10393264" cy="231858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240631" indent="-240631" algn="just">
              <a:buSzPct val="100000"/>
              <a:buChar char="•"/>
            </a:pPr>
            <a:r>
              <a:rPr b="1" dirty="0">
                <a:solidFill>
                  <a:srgbClr val="011993"/>
                </a:solidFill>
                <a:latin typeface="+mj-lt"/>
                <a:ea typeface="+mj-ea"/>
                <a:cs typeface="+mj-cs"/>
                <a:sym typeface="Helvetica Neue"/>
              </a:rPr>
              <a:t>This screen shows that the Status is set to </a:t>
            </a:r>
            <a:br>
              <a:rPr b="1" dirty="0">
                <a:solidFill>
                  <a:srgbClr val="011993"/>
                </a:solidFill>
                <a:latin typeface="+mj-lt"/>
                <a:ea typeface="+mj-ea"/>
                <a:cs typeface="+mj-cs"/>
                <a:sym typeface="Helvetica Neue"/>
              </a:rPr>
            </a:br>
            <a:r>
              <a:rPr b="1" dirty="0">
                <a:solidFill>
                  <a:srgbClr val="011993"/>
                </a:solidFill>
                <a:latin typeface="+mj-lt"/>
                <a:ea typeface="+mj-ea"/>
                <a:cs typeface="+mj-cs"/>
                <a:sym typeface="Helvetica Neue"/>
              </a:rPr>
              <a:t>“</a:t>
            </a:r>
            <a:r>
              <a:rPr b="1" dirty="0" err="1">
                <a:solidFill>
                  <a:srgbClr val="011993"/>
                </a:solidFill>
                <a:latin typeface="+mj-lt"/>
                <a:ea typeface="+mj-ea"/>
                <a:cs typeface="+mj-cs"/>
                <a:sym typeface="Helvetica Neue"/>
              </a:rPr>
              <a:t>Sent”,when</a:t>
            </a:r>
            <a:r>
              <a:rPr b="1" dirty="0">
                <a:solidFill>
                  <a:srgbClr val="011993"/>
                </a:solidFill>
                <a:latin typeface="+mj-lt"/>
                <a:ea typeface="+mj-ea"/>
                <a:cs typeface="+mj-cs"/>
                <a:sym typeface="Helvetica Neue"/>
              </a:rPr>
              <a:t> the request is received from Sensor Management Department.</a:t>
            </a:r>
            <a:endParaRPr lang="en-US" b="1" dirty="0">
              <a:solidFill>
                <a:srgbClr val="011993"/>
              </a:solidFill>
              <a:latin typeface="+mj-lt"/>
              <a:ea typeface="+mj-ea"/>
              <a:cs typeface="+mj-cs"/>
              <a:sym typeface="Helvetica Neue"/>
            </a:endParaRPr>
          </a:p>
          <a:p>
            <a:pPr algn="just">
              <a:buSzPct val="100000"/>
            </a:pPr>
            <a:endParaRPr b="1" dirty="0">
              <a:solidFill>
                <a:srgbClr val="011993"/>
              </a:solidFill>
              <a:latin typeface="+mj-lt"/>
              <a:ea typeface="+mj-ea"/>
              <a:cs typeface="+mj-cs"/>
              <a:sym typeface="Helvetica Neue"/>
            </a:endParaRPr>
          </a:p>
          <a:p>
            <a:pPr marL="240631" indent="-240631" algn="just">
              <a:buSzPct val="100000"/>
              <a:buChar char="•"/>
            </a:pPr>
            <a:r>
              <a:rPr b="1" dirty="0">
                <a:solidFill>
                  <a:srgbClr val="011993"/>
                </a:solidFill>
                <a:latin typeface="+mj-lt"/>
                <a:ea typeface="+mj-ea"/>
                <a:cs typeface="+mj-cs"/>
                <a:sym typeface="Helvetica Neue"/>
              </a:rPr>
              <a:t>When the Solution Department press “Resolve” button, then the Status will be changed to “Resolve”.</a:t>
            </a:r>
            <a:r>
              <a:rPr dirty="0"/>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 name="FLOOD POLLUTION MANAGEMENT WORK AREA"/>
          <p:cNvSpPr txBox="1"/>
          <p:nvPr/>
        </p:nvSpPr>
        <p:spPr>
          <a:xfrm>
            <a:off x="1470555" y="339800"/>
            <a:ext cx="1072409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FLOOD POLLUTION MANAGEMENT WORK AREA</a:t>
            </a:r>
          </a:p>
        </p:txBody>
      </p:sp>
      <p:pic>
        <p:nvPicPr>
          <p:cNvPr id="196" name="Screenshot 2018-04-26 23.28.50.png" descr="Screenshot 2018-04-26 23.28.50.png"/>
          <p:cNvPicPr>
            <a:picLocks noChangeAspect="1"/>
          </p:cNvPicPr>
          <p:nvPr/>
        </p:nvPicPr>
        <p:blipFill>
          <a:blip r:embed="rId2">
            <a:extLst/>
          </a:blip>
          <a:stretch>
            <a:fillRect/>
          </a:stretch>
        </p:blipFill>
        <p:spPr>
          <a:xfrm>
            <a:off x="1842604" y="1150307"/>
            <a:ext cx="8944665" cy="4908962"/>
          </a:xfrm>
          <a:prstGeom prst="rect">
            <a:avLst/>
          </a:prstGeom>
          <a:ln w="12700">
            <a:miter lim="400000"/>
          </a:ln>
        </p:spPr>
      </p:pic>
      <p:sp>
        <p:nvSpPr>
          <p:cNvPr id="197" name="The table below Sensor Reading for flood gives the reading of all the sensors of various locations relevant to their zip codes.…"/>
          <p:cNvSpPr txBox="1"/>
          <p:nvPr/>
        </p:nvSpPr>
        <p:spPr>
          <a:xfrm>
            <a:off x="75828" y="6431713"/>
            <a:ext cx="12282736" cy="318035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240631" indent="-240631" algn="just">
              <a:buSzPct val="100000"/>
              <a:buChar char="•"/>
              <a:defRPr sz="2500" b="1">
                <a:solidFill>
                  <a:srgbClr val="011993"/>
                </a:solidFill>
                <a:latin typeface="+mj-lt"/>
                <a:ea typeface="+mj-ea"/>
                <a:cs typeface="+mj-cs"/>
                <a:sym typeface="Helvetica Neue"/>
              </a:defRPr>
            </a:pPr>
            <a:r>
              <a:rPr dirty="0"/>
              <a:t>The table below Sensor Reading for flood gives the reading of all the sensors of various locations relevant to their zip codes.</a:t>
            </a:r>
          </a:p>
          <a:p>
            <a:pPr marL="240631" indent="-240631" algn="just">
              <a:buSzPct val="100000"/>
              <a:buChar char="•"/>
              <a:defRPr sz="2500" b="1">
                <a:solidFill>
                  <a:srgbClr val="011993"/>
                </a:solidFill>
                <a:latin typeface="+mj-lt"/>
                <a:ea typeface="+mj-ea"/>
                <a:cs typeface="+mj-cs"/>
                <a:sym typeface="Helvetica Neue"/>
              </a:defRPr>
            </a:pPr>
            <a:r>
              <a:rPr dirty="0"/>
              <a:t>Once we click on collective sensor reading icon, sensor reading above flood alert table will be </a:t>
            </a:r>
            <a:r>
              <a:rPr dirty="0" err="1"/>
              <a:t>populated.If</a:t>
            </a:r>
            <a:r>
              <a:rPr dirty="0"/>
              <a:t> the collective value is above threshold, then a message will be displayed saying “Areas surrounding river are under high risk”.</a:t>
            </a:r>
          </a:p>
          <a:p>
            <a:pPr marL="240631" indent="-240631" algn="just">
              <a:buSzPct val="100000"/>
              <a:buChar char="•"/>
              <a:defRPr sz="2500" b="1">
                <a:solidFill>
                  <a:srgbClr val="011993"/>
                </a:solidFill>
                <a:latin typeface="+mj-lt"/>
                <a:ea typeface="+mj-ea"/>
                <a:cs typeface="+mj-cs"/>
                <a:sym typeface="Helvetica Neue"/>
              </a:defRPr>
            </a:pPr>
            <a:r>
              <a:rPr dirty="0"/>
              <a:t>Bar graph and line graph representation shows the Sensor readings of all areas with respect to their zip codes.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OBJECT DIAGRAM"/>
          <p:cNvSpPr txBox="1"/>
          <p:nvPr/>
        </p:nvSpPr>
        <p:spPr>
          <a:xfrm>
            <a:off x="3856185" y="214144"/>
            <a:ext cx="4073231" cy="62581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400" b="1">
                <a:solidFill>
                  <a:srgbClr val="011993"/>
                </a:solidFill>
                <a:latin typeface="+mj-lt"/>
                <a:ea typeface="+mj-ea"/>
                <a:cs typeface="+mj-cs"/>
                <a:sym typeface="Helvetica Neue"/>
              </a:defRPr>
            </a:lvl1pPr>
          </a:lstStyle>
          <a:p>
            <a:r>
              <a:rPr dirty="0">
                <a:solidFill>
                  <a:schemeClr val="accent2">
                    <a:lumMod val="75000"/>
                  </a:schemeClr>
                </a:solidFill>
              </a:rPr>
              <a:t>OBJECT DIAGRAM</a:t>
            </a:r>
          </a:p>
        </p:txBody>
      </p:sp>
      <p:pic>
        <p:nvPicPr>
          <p:cNvPr id="3" name="Picture 2">
            <a:extLst>
              <a:ext uri="{FF2B5EF4-FFF2-40B4-BE49-F238E27FC236}">
                <a16:creationId xmlns:a16="http://schemas.microsoft.com/office/drawing/2014/main" id="{52A8E0E5-9ED5-4428-9B83-65CADD26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164" y="1431235"/>
            <a:ext cx="11226566" cy="6689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cover di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9" name="Flood Pollution Solution Department"/>
          <p:cNvSpPr txBox="1"/>
          <p:nvPr/>
        </p:nvSpPr>
        <p:spPr>
          <a:xfrm>
            <a:off x="2674792" y="351119"/>
            <a:ext cx="790921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Flood Pollution Solution Department</a:t>
            </a:r>
          </a:p>
        </p:txBody>
      </p:sp>
      <p:sp>
        <p:nvSpPr>
          <p:cNvPr id="200" name="This represent the Flood Pollution work queue of Sensor Management organization.…"/>
          <p:cNvSpPr txBox="1"/>
          <p:nvPr/>
        </p:nvSpPr>
        <p:spPr>
          <a:xfrm>
            <a:off x="-145774" y="4902967"/>
            <a:ext cx="12912035" cy="45345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21631" lvl="1" indent="-240631" algn="just">
              <a:buSzPct val="100000"/>
              <a:buChar char="•"/>
              <a:defRPr b="1">
                <a:solidFill>
                  <a:srgbClr val="011993"/>
                </a:solidFill>
                <a:latin typeface="+mj-lt"/>
                <a:ea typeface="+mj-ea"/>
                <a:cs typeface="+mj-cs"/>
                <a:sym typeface="Helvetica Neue"/>
              </a:defRPr>
            </a:pPr>
            <a:r>
              <a:rPr dirty="0"/>
              <a:t>This represent the Flood Pollution work queue of Sensor Management organization.</a:t>
            </a:r>
            <a:endParaRPr lang="en-US" dirty="0"/>
          </a:p>
          <a:p>
            <a:pPr marL="381000" lvl="1" algn="just">
              <a:buSzPct val="100000"/>
              <a:defRPr b="1">
                <a:solidFill>
                  <a:srgbClr val="011993"/>
                </a:solidFill>
                <a:latin typeface="+mj-lt"/>
                <a:ea typeface="+mj-ea"/>
                <a:cs typeface="+mj-cs"/>
                <a:sym typeface="Helvetica Neue"/>
              </a:defRPr>
            </a:pPr>
            <a:endParaRPr dirty="0"/>
          </a:p>
          <a:p>
            <a:pPr marL="621631" lvl="1" indent="-240631" algn="just">
              <a:buSzPct val="100000"/>
              <a:buChar char="•"/>
              <a:defRPr b="1">
                <a:solidFill>
                  <a:srgbClr val="011993"/>
                </a:solidFill>
                <a:latin typeface="+mj-lt"/>
                <a:ea typeface="+mj-ea"/>
                <a:cs typeface="+mj-cs"/>
                <a:sym typeface="Helvetica Neue"/>
              </a:defRPr>
            </a:pPr>
            <a:r>
              <a:rPr dirty="0"/>
              <a:t>First table shows all the work requests created and resolved.</a:t>
            </a:r>
            <a:endParaRPr lang="en-US" dirty="0"/>
          </a:p>
          <a:p>
            <a:pPr marL="381000" lvl="1" algn="just">
              <a:buSzPct val="100000"/>
              <a:defRPr b="1">
                <a:solidFill>
                  <a:srgbClr val="011993"/>
                </a:solidFill>
                <a:latin typeface="+mj-lt"/>
                <a:ea typeface="+mj-ea"/>
                <a:cs typeface="+mj-cs"/>
                <a:sym typeface="Helvetica Neue"/>
              </a:defRPr>
            </a:pPr>
            <a:endParaRPr dirty="0"/>
          </a:p>
          <a:p>
            <a:pPr marL="621631" lvl="1" indent="-240631" algn="just">
              <a:buSzPct val="100000"/>
              <a:buChar char="•"/>
              <a:defRPr b="1">
                <a:solidFill>
                  <a:srgbClr val="011993"/>
                </a:solidFill>
                <a:latin typeface="+mj-lt"/>
                <a:ea typeface="+mj-ea"/>
                <a:cs typeface="+mj-cs"/>
                <a:sym typeface="Helvetica Neue"/>
              </a:defRPr>
            </a:pPr>
            <a:r>
              <a:rPr dirty="0"/>
              <a:t>When we click on “Get Pending Work </a:t>
            </a:r>
            <a:r>
              <a:rPr dirty="0" err="1"/>
              <a:t>Request”,pending</a:t>
            </a:r>
            <a:r>
              <a:rPr dirty="0"/>
              <a:t> work request gets displayed in the “Pending Request” table.</a:t>
            </a:r>
            <a:endParaRPr lang="en-US" dirty="0"/>
          </a:p>
          <a:p>
            <a:pPr marL="381000" lvl="1" algn="just">
              <a:buSzPct val="100000"/>
              <a:defRPr b="1">
                <a:solidFill>
                  <a:srgbClr val="011993"/>
                </a:solidFill>
                <a:latin typeface="+mj-lt"/>
                <a:ea typeface="+mj-ea"/>
                <a:cs typeface="+mj-cs"/>
                <a:sym typeface="Helvetica Neue"/>
              </a:defRPr>
            </a:pPr>
            <a:endParaRPr dirty="0"/>
          </a:p>
          <a:p>
            <a:pPr marL="621631" lvl="1" indent="-240631" algn="just">
              <a:buSzPct val="100000"/>
              <a:buChar char="•"/>
              <a:defRPr b="1">
                <a:solidFill>
                  <a:srgbClr val="011993"/>
                </a:solidFill>
                <a:latin typeface="+mj-lt"/>
                <a:ea typeface="+mj-ea"/>
                <a:cs typeface="+mj-cs"/>
                <a:sym typeface="Helvetica Neue"/>
              </a:defRPr>
            </a:pPr>
            <a:r>
              <a:rPr dirty="0"/>
              <a:t>Once the request is resolved, on clicking “Get resolved work </a:t>
            </a:r>
            <a:r>
              <a:rPr dirty="0" err="1"/>
              <a:t>request”,resolved</a:t>
            </a:r>
            <a:r>
              <a:rPr dirty="0"/>
              <a:t> request gets displayed in the “Resolved Request” table.</a:t>
            </a:r>
            <a:endParaRPr lang="en-US" dirty="0"/>
          </a:p>
          <a:p>
            <a:pPr marL="381000" lvl="1" algn="just">
              <a:buSzPct val="100000"/>
              <a:defRPr b="1">
                <a:solidFill>
                  <a:srgbClr val="011993"/>
                </a:solidFill>
                <a:latin typeface="+mj-lt"/>
                <a:ea typeface="+mj-ea"/>
                <a:cs typeface="+mj-cs"/>
                <a:sym typeface="Helvetica Neue"/>
              </a:defRPr>
            </a:pPr>
            <a:endParaRPr dirty="0"/>
          </a:p>
          <a:p>
            <a:pPr marL="621631" lvl="1" indent="-240631" algn="just">
              <a:buSzPct val="100000"/>
              <a:buChar char="•"/>
              <a:defRPr b="1">
                <a:solidFill>
                  <a:srgbClr val="011993"/>
                </a:solidFill>
                <a:latin typeface="+mj-lt"/>
                <a:ea typeface="+mj-ea"/>
                <a:cs typeface="+mj-cs"/>
                <a:sym typeface="Helvetica Neue"/>
              </a:defRPr>
            </a:pPr>
            <a:r>
              <a:rPr dirty="0"/>
              <a:t>On clicking “View Sensor </a:t>
            </a:r>
            <a:r>
              <a:rPr dirty="0" err="1"/>
              <a:t>Reading”,we</a:t>
            </a:r>
            <a:r>
              <a:rPr dirty="0"/>
              <a:t> can see the reading of that particular sensor going below Threshold value by line graph. </a:t>
            </a:r>
          </a:p>
        </p:txBody>
      </p:sp>
      <p:pic>
        <p:nvPicPr>
          <p:cNvPr id="201" name="Screenshot 2018-04-26 23.40.09.png" descr="Screenshot 2018-04-26 23.40.09.png"/>
          <p:cNvPicPr>
            <a:picLocks noChangeAspect="1"/>
          </p:cNvPicPr>
          <p:nvPr/>
        </p:nvPicPr>
        <p:blipFill>
          <a:blip r:embed="rId2">
            <a:extLst/>
          </a:blip>
          <a:stretch>
            <a:fillRect/>
          </a:stretch>
        </p:blipFill>
        <p:spPr>
          <a:xfrm>
            <a:off x="7116417" y="1475130"/>
            <a:ext cx="5495960" cy="3108245"/>
          </a:xfrm>
          <a:prstGeom prst="rect">
            <a:avLst/>
          </a:prstGeom>
          <a:ln w="12700">
            <a:miter lim="400000"/>
          </a:ln>
        </p:spPr>
      </p:pic>
      <p:pic>
        <p:nvPicPr>
          <p:cNvPr id="202" name="Screenshot 2018-04-26 23.35.46.png" descr="Screenshot 2018-04-26 23.35.46.png"/>
          <p:cNvPicPr>
            <a:picLocks noChangeAspect="1"/>
          </p:cNvPicPr>
          <p:nvPr/>
        </p:nvPicPr>
        <p:blipFill>
          <a:blip r:embed="rId3">
            <a:extLst/>
          </a:blip>
          <a:stretch>
            <a:fillRect/>
          </a:stretch>
        </p:blipFill>
        <p:spPr>
          <a:xfrm>
            <a:off x="309405" y="1475130"/>
            <a:ext cx="5747557" cy="3105373"/>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 name="Flood Pollution Management Work Queue"/>
          <p:cNvSpPr txBox="1"/>
          <p:nvPr/>
        </p:nvSpPr>
        <p:spPr>
          <a:xfrm>
            <a:off x="2505963" y="638250"/>
            <a:ext cx="900887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Flood Pollution Management Work Queue</a:t>
            </a:r>
          </a:p>
        </p:txBody>
      </p:sp>
      <p:sp>
        <p:nvSpPr>
          <p:cNvPr id="205" name="This screen shows that the Status is set to  “Sent”,when the request is received from Sensor Management Department.…"/>
          <p:cNvSpPr txBox="1"/>
          <p:nvPr/>
        </p:nvSpPr>
        <p:spPr>
          <a:xfrm>
            <a:off x="477631" y="6265202"/>
            <a:ext cx="11402517" cy="194925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240631" indent="-240631" algn="just">
              <a:buSzPct val="100000"/>
              <a:buChar char="•"/>
            </a:pPr>
            <a:r>
              <a:rPr b="1" dirty="0">
                <a:solidFill>
                  <a:srgbClr val="011993"/>
                </a:solidFill>
                <a:latin typeface="+mj-lt"/>
                <a:ea typeface="+mj-ea"/>
                <a:cs typeface="+mj-cs"/>
                <a:sym typeface="Helvetica Neue"/>
              </a:rPr>
              <a:t>This screen shows that the Status is set to </a:t>
            </a:r>
            <a:br>
              <a:rPr b="1" dirty="0">
                <a:solidFill>
                  <a:srgbClr val="011993"/>
                </a:solidFill>
                <a:latin typeface="+mj-lt"/>
                <a:ea typeface="+mj-ea"/>
                <a:cs typeface="+mj-cs"/>
                <a:sym typeface="Helvetica Neue"/>
              </a:rPr>
            </a:br>
            <a:r>
              <a:rPr b="1" dirty="0">
                <a:solidFill>
                  <a:srgbClr val="011993"/>
                </a:solidFill>
                <a:latin typeface="+mj-lt"/>
                <a:ea typeface="+mj-ea"/>
                <a:cs typeface="+mj-cs"/>
                <a:sym typeface="Helvetica Neue"/>
              </a:rPr>
              <a:t>“</a:t>
            </a:r>
            <a:r>
              <a:rPr b="1" dirty="0" err="1">
                <a:solidFill>
                  <a:srgbClr val="011993"/>
                </a:solidFill>
                <a:latin typeface="+mj-lt"/>
                <a:ea typeface="+mj-ea"/>
                <a:cs typeface="+mj-cs"/>
                <a:sym typeface="Helvetica Neue"/>
              </a:rPr>
              <a:t>Sent”,when</a:t>
            </a:r>
            <a:r>
              <a:rPr b="1" dirty="0">
                <a:solidFill>
                  <a:srgbClr val="011993"/>
                </a:solidFill>
                <a:latin typeface="+mj-lt"/>
                <a:ea typeface="+mj-ea"/>
                <a:cs typeface="+mj-cs"/>
                <a:sym typeface="Helvetica Neue"/>
              </a:rPr>
              <a:t> the request is received from Sensor Management Department.</a:t>
            </a:r>
            <a:endParaRPr lang="en-US" b="1" dirty="0">
              <a:solidFill>
                <a:srgbClr val="011993"/>
              </a:solidFill>
              <a:latin typeface="+mj-lt"/>
              <a:ea typeface="+mj-ea"/>
              <a:cs typeface="+mj-cs"/>
              <a:sym typeface="Helvetica Neue"/>
            </a:endParaRPr>
          </a:p>
          <a:p>
            <a:pPr marL="240631" indent="-240631" algn="just">
              <a:buSzPct val="100000"/>
              <a:buChar char="•"/>
            </a:pPr>
            <a:endParaRPr b="1" dirty="0">
              <a:solidFill>
                <a:srgbClr val="011993"/>
              </a:solidFill>
              <a:latin typeface="+mj-lt"/>
              <a:ea typeface="+mj-ea"/>
              <a:cs typeface="+mj-cs"/>
              <a:sym typeface="Helvetica Neue"/>
            </a:endParaRPr>
          </a:p>
          <a:p>
            <a:pPr marL="240631" indent="-240631" algn="just">
              <a:buSzPct val="100000"/>
              <a:buChar char="•"/>
            </a:pPr>
            <a:r>
              <a:rPr b="1" dirty="0">
                <a:solidFill>
                  <a:srgbClr val="011993"/>
                </a:solidFill>
                <a:latin typeface="+mj-lt"/>
                <a:ea typeface="+mj-ea"/>
                <a:cs typeface="+mj-cs"/>
                <a:sym typeface="Helvetica Neue"/>
              </a:rPr>
              <a:t>When the Solution Department press “Resolve” button, then the Status will be changed to “Resolve”.</a:t>
            </a:r>
          </a:p>
        </p:txBody>
      </p:sp>
      <p:pic>
        <p:nvPicPr>
          <p:cNvPr id="206" name="Screenshot 2018-04-26 23.38.41.png" descr="Screenshot 2018-04-26 23.38.41.png"/>
          <p:cNvPicPr>
            <a:picLocks noChangeAspect="1"/>
          </p:cNvPicPr>
          <p:nvPr/>
        </p:nvPicPr>
        <p:blipFill>
          <a:blip r:embed="rId2">
            <a:extLst/>
          </a:blip>
          <a:stretch>
            <a:fillRect/>
          </a:stretch>
        </p:blipFill>
        <p:spPr>
          <a:xfrm>
            <a:off x="178904" y="1809696"/>
            <a:ext cx="6354417" cy="3405578"/>
          </a:xfrm>
          <a:prstGeom prst="rect">
            <a:avLst/>
          </a:prstGeom>
          <a:ln w="12700">
            <a:miter lim="400000"/>
          </a:ln>
        </p:spPr>
      </p:pic>
      <p:pic>
        <p:nvPicPr>
          <p:cNvPr id="207" name="Screenshot 2018-04-26 23.39.03.png" descr="Screenshot 2018-04-26 23.39.03.png"/>
          <p:cNvPicPr>
            <a:picLocks noChangeAspect="1"/>
          </p:cNvPicPr>
          <p:nvPr/>
        </p:nvPicPr>
        <p:blipFill>
          <a:blip r:embed="rId3">
            <a:extLst/>
          </a:blip>
          <a:stretch>
            <a:fillRect/>
          </a:stretch>
        </p:blipFill>
        <p:spPr>
          <a:xfrm>
            <a:off x="6741963" y="1823814"/>
            <a:ext cx="6086141" cy="3295775"/>
          </a:xfrm>
          <a:prstGeom prst="rect">
            <a:avLst/>
          </a:prstGeom>
          <a:ln w="12700">
            <a:miter lim="400000"/>
          </a:ln>
        </p:spPr>
      </p:pic>
      <p:pic>
        <p:nvPicPr>
          <p:cNvPr id="208" name="Screenshot 2018-04-27 00.03.16.png" descr="Screenshot 2018-04-27 00.03.16.png"/>
          <p:cNvPicPr>
            <a:picLocks noChangeAspect="1"/>
          </p:cNvPicPr>
          <p:nvPr/>
        </p:nvPicPr>
        <p:blipFill>
          <a:blip r:embed="rId4">
            <a:extLst/>
          </a:blip>
          <a:stretch>
            <a:fillRect/>
          </a:stretch>
        </p:blipFill>
        <p:spPr>
          <a:xfrm>
            <a:off x="1393330" y="1946399"/>
            <a:ext cx="3143074" cy="200964"/>
          </a:xfrm>
          <a:prstGeom prst="rect">
            <a:avLst/>
          </a:prstGeom>
          <a:ln w="12700">
            <a:miter lim="400000"/>
          </a:ln>
        </p:spPr>
      </p:pic>
      <p:pic>
        <p:nvPicPr>
          <p:cNvPr id="209" name="Screenshot 2018-04-27 00.03.16.png" descr="Screenshot 2018-04-27 00.03.16.png"/>
          <p:cNvPicPr>
            <a:picLocks noChangeAspect="1"/>
          </p:cNvPicPr>
          <p:nvPr/>
        </p:nvPicPr>
        <p:blipFill>
          <a:blip r:embed="rId4">
            <a:extLst/>
          </a:blip>
          <a:stretch>
            <a:fillRect/>
          </a:stretch>
        </p:blipFill>
        <p:spPr>
          <a:xfrm>
            <a:off x="7616411" y="1946399"/>
            <a:ext cx="3143074" cy="200964"/>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1" name="Government Work Queue"/>
          <p:cNvSpPr txBox="1"/>
          <p:nvPr/>
        </p:nvSpPr>
        <p:spPr>
          <a:xfrm>
            <a:off x="3743632" y="244550"/>
            <a:ext cx="5517536"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Government Work Queue</a:t>
            </a:r>
          </a:p>
        </p:txBody>
      </p:sp>
      <p:pic>
        <p:nvPicPr>
          <p:cNvPr id="212" name="Screenshot 2018-04-26 23.40.49.png" descr="Screenshot 2018-04-26 23.40.49.png"/>
          <p:cNvPicPr>
            <a:picLocks noChangeAspect="1"/>
          </p:cNvPicPr>
          <p:nvPr/>
        </p:nvPicPr>
        <p:blipFill>
          <a:blip r:embed="rId2">
            <a:extLst/>
          </a:blip>
          <a:stretch>
            <a:fillRect/>
          </a:stretch>
        </p:blipFill>
        <p:spPr>
          <a:xfrm>
            <a:off x="419100" y="5110446"/>
            <a:ext cx="6817420" cy="3698309"/>
          </a:xfrm>
          <a:prstGeom prst="rect">
            <a:avLst/>
          </a:prstGeom>
          <a:ln w="12700">
            <a:miter lim="400000"/>
          </a:ln>
        </p:spPr>
      </p:pic>
      <p:pic>
        <p:nvPicPr>
          <p:cNvPr id="213" name="Screenshot 2018-04-26 23.36.09.png" descr="Screenshot 2018-04-26 23.36.09.png"/>
          <p:cNvPicPr>
            <a:picLocks noChangeAspect="1"/>
          </p:cNvPicPr>
          <p:nvPr/>
        </p:nvPicPr>
        <p:blipFill>
          <a:blip r:embed="rId3">
            <a:extLst/>
          </a:blip>
          <a:stretch>
            <a:fillRect/>
          </a:stretch>
        </p:blipFill>
        <p:spPr>
          <a:xfrm>
            <a:off x="419100" y="941846"/>
            <a:ext cx="6817420" cy="3729390"/>
          </a:xfrm>
          <a:prstGeom prst="rect">
            <a:avLst/>
          </a:prstGeom>
          <a:ln w="12700">
            <a:miter lim="400000"/>
          </a:ln>
        </p:spPr>
      </p:pic>
      <p:sp>
        <p:nvSpPr>
          <p:cNvPr id="214" name="Sensor Management Organization will notify government about the high risk of being flooded to inform citizens."/>
          <p:cNvSpPr txBox="1"/>
          <p:nvPr/>
        </p:nvSpPr>
        <p:spPr>
          <a:xfrm>
            <a:off x="7677447" y="1287120"/>
            <a:ext cx="5238453" cy="193426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40631" indent="-240631">
              <a:buSzPct val="100000"/>
              <a:buChar char="•"/>
              <a:defRPr b="1">
                <a:solidFill>
                  <a:srgbClr val="011993"/>
                </a:solidFill>
                <a:latin typeface="+mj-lt"/>
                <a:ea typeface="+mj-ea"/>
                <a:cs typeface="+mj-cs"/>
                <a:sym typeface="Helvetica Neue"/>
              </a:defRPr>
            </a:lvl1pPr>
          </a:lstStyle>
          <a:p>
            <a:pPr algn="just"/>
            <a:r>
              <a:rPr dirty="0"/>
              <a:t>Sensor Management Organization will notify government about the high risk of being flooded to inform citizens.</a:t>
            </a:r>
          </a:p>
        </p:txBody>
      </p:sp>
      <p:sp>
        <p:nvSpPr>
          <p:cNvPr id="215" name="Once the request is resolved, Sensor Management Organization will notify government so that they can tell the citizens."/>
          <p:cNvSpPr txBox="1"/>
          <p:nvPr/>
        </p:nvSpPr>
        <p:spPr>
          <a:xfrm>
            <a:off x="7749880" y="6176620"/>
            <a:ext cx="5093587" cy="193426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40631" indent="-240631">
              <a:buSzPct val="100000"/>
              <a:buChar char="•"/>
              <a:defRPr b="1">
                <a:solidFill>
                  <a:srgbClr val="011993"/>
                </a:solidFill>
                <a:latin typeface="+mj-lt"/>
                <a:ea typeface="+mj-ea"/>
                <a:cs typeface="+mj-cs"/>
                <a:sym typeface="Helvetica Neue"/>
              </a:defRPr>
            </a:lvl1pPr>
          </a:lstStyle>
          <a:p>
            <a:pPr algn="just"/>
            <a:r>
              <a:rPr dirty="0"/>
              <a:t>Once the request is resolved, Sensor Management Organization will notify government so that they can tell the citizens.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7" name="Citizen Work Queue"/>
          <p:cNvSpPr txBox="1"/>
          <p:nvPr/>
        </p:nvSpPr>
        <p:spPr>
          <a:xfrm>
            <a:off x="3847731" y="219150"/>
            <a:ext cx="434413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Citizen Work Queue</a:t>
            </a:r>
          </a:p>
        </p:txBody>
      </p:sp>
      <p:pic>
        <p:nvPicPr>
          <p:cNvPr id="218" name="Screenshot 2018-04-26 23.41.27.png" descr="Screenshot 2018-04-26 23.41.27.png"/>
          <p:cNvPicPr>
            <a:picLocks noChangeAspect="1"/>
          </p:cNvPicPr>
          <p:nvPr/>
        </p:nvPicPr>
        <p:blipFill>
          <a:blip r:embed="rId2">
            <a:extLst/>
          </a:blip>
          <a:stretch>
            <a:fillRect/>
          </a:stretch>
        </p:blipFill>
        <p:spPr>
          <a:xfrm>
            <a:off x="185315" y="5421714"/>
            <a:ext cx="6616850" cy="3571072"/>
          </a:xfrm>
          <a:prstGeom prst="rect">
            <a:avLst/>
          </a:prstGeom>
          <a:ln w="12700">
            <a:miter lim="400000"/>
          </a:ln>
        </p:spPr>
      </p:pic>
      <p:pic>
        <p:nvPicPr>
          <p:cNvPr id="219" name="Screenshot 2018-04-26 23.36.33.png" descr="Screenshot 2018-04-26 23.36.33.png"/>
          <p:cNvPicPr>
            <a:picLocks noChangeAspect="1"/>
          </p:cNvPicPr>
          <p:nvPr/>
        </p:nvPicPr>
        <p:blipFill>
          <a:blip r:embed="rId3">
            <a:extLst/>
          </a:blip>
          <a:stretch>
            <a:fillRect/>
          </a:stretch>
        </p:blipFill>
        <p:spPr>
          <a:xfrm>
            <a:off x="91479" y="1289914"/>
            <a:ext cx="6804522" cy="3699040"/>
          </a:xfrm>
          <a:prstGeom prst="rect">
            <a:avLst/>
          </a:prstGeom>
          <a:ln w="12700">
            <a:miter lim="400000"/>
          </a:ln>
        </p:spPr>
      </p:pic>
      <p:sp>
        <p:nvSpPr>
          <p:cNvPr id="220" name="Government will notify citizens about high risk of flood."/>
          <p:cNvSpPr txBox="1"/>
          <p:nvPr/>
        </p:nvSpPr>
        <p:spPr>
          <a:xfrm>
            <a:off x="7885458" y="1852156"/>
            <a:ext cx="3945089" cy="12105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40631" indent="-240631">
              <a:buSzPct val="100000"/>
              <a:buChar char="•"/>
              <a:defRPr b="1">
                <a:solidFill>
                  <a:srgbClr val="011993"/>
                </a:solidFill>
                <a:latin typeface="+mj-lt"/>
                <a:ea typeface="+mj-ea"/>
                <a:cs typeface="+mj-cs"/>
                <a:sym typeface="Helvetica Neue"/>
              </a:defRPr>
            </a:lvl1pPr>
          </a:lstStyle>
          <a:p>
            <a:pPr algn="just"/>
            <a:r>
              <a:rPr dirty="0"/>
              <a:t>Government will notify citizens about high risk of flood.</a:t>
            </a:r>
          </a:p>
        </p:txBody>
      </p:sp>
      <p:sp>
        <p:nvSpPr>
          <p:cNvPr id="221" name="Once the area is out of risk of flood, citizens will be notified by Government."/>
          <p:cNvSpPr txBox="1"/>
          <p:nvPr/>
        </p:nvSpPr>
        <p:spPr>
          <a:xfrm>
            <a:off x="7580343" y="6843256"/>
            <a:ext cx="4555319" cy="12105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40631" indent="-240631">
              <a:buSzPct val="100000"/>
              <a:buChar char="•"/>
              <a:defRPr b="1">
                <a:solidFill>
                  <a:srgbClr val="011993"/>
                </a:solidFill>
                <a:latin typeface="+mj-lt"/>
                <a:ea typeface="+mj-ea"/>
                <a:cs typeface="+mj-cs"/>
                <a:sym typeface="Helvetica Neue"/>
              </a:defRPr>
            </a:lvl1pPr>
          </a:lstStyle>
          <a:p>
            <a:pPr algn="just"/>
            <a:r>
              <a:rPr dirty="0"/>
              <a:t>Once the area is out of risk of flood, citizens will be notified by Government.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3" name="Flood Sensor Map View"/>
          <p:cNvSpPr txBox="1"/>
          <p:nvPr/>
        </p:nvSpPr>
        <p:spPr>
          <a:xfrm>
            <a:off x="3638282" y="390600"/>
            <a:ext cx="514403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Flood Sensor Map View</a:t>
            </a:r>
          </a:p>
        </p:txBody>
      </p:sp>
      <p:pic>
        <p:nvPicPr>
          <p:cNvPr id="224" name="Maps.jpg" descr="Maps.jpg"/>
          <p:cNvPicPr>
            <a:picLocks noChangeAspect="1"/>
          </p:cNvPicPr>
          <p:nvPr/>
        </p:nvPicPr>
        <p:blipFill>
          <a:blip r:embed="rId2">
            <a:extLst/>
          </a:blip>
          <a:stretch>
            <a:fillRect/>
          </a:stretch>
        </p:blipFill>
        <p:spPr>
          <a:xfrm>
            <a:off x="848955" y="1031801"/>
            <a:ext cx="11027519" cy="6202980"/>
          </a:xfrm>
          <a:prstGeom prst="rect">
            <a:avLst/>
          </a:prstGeom>
          <a:ln w="12700">
            <a:miter lim="400000"/>
          </a:ln>
        </p:spPr>
      </p:pic>
      <p:sp>
        <p:nvSpPr>
          <p:cNvPr id="225" name="Once we click on “view location in hybrid maps” in Citizen work queue , we get the real time location of all the areas around the riverbeds which are at risk of flood."/>
          <p:cNvSpPr txBox="1"/>
          <p:nvPr/>
        </p:nvSpPr>
        <p:spPr>
          <a:xfrm>
            <a:off x="411634" y="7656332"/>
            <a:ext cx="11371848"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240631" indent="-240631">
              <a:buSzPct val="100000"/>
              <a:buChar char="•"/>
              <a:defRPr b="1">
                <a:solidFill>
                  <a:srgbClr val="011993"/>
                </a:solidFill>
                <a:latin typeface="+mj-lt"/>
                <a:ea typeface="+mj-ea"/>
                <a:cs typeface="+mj-cs"/>
                <a:sym typeface="Helvetica Neue"/>
              </a:defRPr>
            </a:lvl1pPr>
          </a:lstStyle>
          <a:p>
            <a:pPr algn="just"/>
            <a:r>
              <a:rPr dirty="0"/>
              <a:t>Once we click on “view location in hybrid maps” in Citizen work queue , we get the real time location of all the areas around the riverbeds which are at risk of flood.</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7" name="GARBAGE POLLUTION MANAGEMENT WORK AREA"/>
          <p:cNvSpPr txBox="1"/>
          <p:nvPr/>
        </p:nvSpPr>
        <p:spPr>
          <a:xfrm>
            <a:off x="1007478" y="181050"/>
            <a:ext cx="1144704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GARBAGE POLLUTION MANAGEMENT WORK AREA</a:t>
            </a:r>
          </a:p>
        </p:txBody>
      </p:sp>
      <p:sp>
        <p:nvSpPr>
          <p:cNvPr id="228" name="The table below Garbage reading table gives the reading of all the sensors of various locations relevant to their zip codes.…"/>
          <p:cNvSpPr txBox="1"/>
          <p:nvPr/>
        </p:nvSpPr>
        <p:spPr>
          <a:xfrm>
            <a:off x="723900" y="6408192"/>
            <a:ext cx="10813604" cy="24109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240631" indent="-240631" algn="just">
              <a:buSzPct val="100000"/>
              <a:buChar char="•"/>
              <a:defRPr sz="2500" b="1">
                <a:solidFill>
                  <a:srgbClr val="011993"/>
                </a:solidFill>
                <a:latin typeface="+mj-lt"/>
                <a:ea typeface="+mj-ea"/>
                <a:cs typeface="+mj-cs"/>
                <a:sym typeface="Helvetica Neue"/>
              </a:defRPr>
            </a:pPr>
            <a:r>
              <a:rPr dirty="0"/>
              <a:t>The table below Garbage reading table gives the reading of all the sensors of various locations relevant to their zip codes.</a:t>
            </a:r>
          </a:p>
          <a:p>
            <a:pPr marL="240631" indent="-240631" algn="just">
              <a:buSzPct val="100000"/>
              <a:buChar char="•"/>
              <a:defRPr sz="2500" b="1">
                <a:solidFill>
                  <a:srgbClr val="011993"/>
                </a:solidFill>
                <a:latin typeface="+mj-lt"/>
                <a:ea typeface="+mj-ea"/>
                <a:cs typeface="+mj-cs"/>
                <a:sym typeface="Helvetica Neue"/>
              </a:defRPr>
            </a:pPr>
            <a:r>
              <a:rPr dirty="0"/>
              <a:t>The table below Garbage with overflow gives the readings of those zip codes which are above the threshold value.</a:t>
            </a:r>
          </a:p>
          <a:p>
            <a:pPr marL="240631" indent="-240631" algn="just">
              <a:buSzPct val="100000"/>
              <a:buChar char="•"/>
              <a:defRPr sz="2500" b="1">
                <a:solidFill>
                  <a:srgbClr val="011993"/>
                </a:solidFill>
                <a:latin typeface="+mj-lt"/>
                <a:ea typeface="+mj-ea"/>
                <a:cs typeface="+mj-cs"/>
                <a:sym typeface="Helvetica Neue"/>
              </a:defRPr>
            </a:pPr>
            <a:r>
              <a:rPr dirty="0"/>
              <a:t>Bar graph and line graph representation shows the Sensor readings of all areas with respect to their zip codes.</a:t>
            </a:r>
          </a:p>
        </p:txBody>
      </p:sp>
      <p:pic>
        <p:nvPicPr>
          <p:cNvPr id="229" name="Screenshot 2018-04-27 00.19.27.png" descr="Screenshot 2018-04-27 00.19.27.png"/>
          <p:cNvPicPr>
            <a:picLocks noChangeAspect="1"/>
          </p:cNvPicPr>
          <p:nvPr/>
        </p:nvPicPr>
        <p:blipFill>
          <a:blip r:embed="rId2">
            <a:extLst/>
          </a:blip>
          <a:stretch>
            <a:fillRect/>
          </a:stretch>
        </p:blipFill>
        <p:spPr>
          <a:xfrm>
            <a:off x="1796965" y="1046769"/>
            <a:ext cx="8667474" cy="4825193"/>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1" name="Garbage Pollution Solution Department"/>
          <p:cNvSpPr txBox="1"/>
          <p:nvPr/>
        </p:nvSpPr>
        <p:spPr>
          <a:xfrm>
            <a:off x="2386929" y="231850"/>
            <a:ext cx="8510343"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Garbage Pollution Solution Department</a:t>
            </a:r>
          </a:p>
        </p:txBody>
      </p:sp>
      <p:pic>
        <p:nvPicPr>
          <p:cNvPr id="232" name="Screenshot 2018-04-27 00.22.18.png" descr="Screenshot 2018-04-27 00.22.18.png"/>
          <p:cNvPicPr>
            <a:picLocks noChangeAspect="1"/>
          </p:cNvPicPr>
          <p:nvPr/>
        </p:nvPicPr>
        <p:blipFill>
          <a:blip r:embed="rId2">
            <a:extLst/>
          </a:blip>
          <a:stretch>
            <a:fillRect/>
          </a:stretch>
        </p:blipFill>
        <p:spPr>
          <a:xfrm>
            <a:off x="187187" y="1418865"/>
            <a:ext cx="5961822" cy="3265777"/>
          </a:xfrm>
          <a:prstGeom prst="rect">
            <a:avLst/>
          </a:prstGeom>
          <a:ln w="12700">
            <a:miter lim="400000"/>
          </a:ln>
        </p:spPr>
      </p:pic>
      <p:pic>
        <p:nvPicPr>
          <p:cNvPr id="233" name="Screenshot 2018-04-27 00.22.42.png" descr="Screenshot 2018-04-27 00.22.42.png"/>
          <p:cNvPicPr>
            <a:picLocks noChangeAspect="1"/>
          </p:cNvPicPr>
          <p:nvPr/>
        </p:nvPicPr>
        <p:blipFill>
          <a:blip r:embed="rId3">
            <a:extLst/>
          </a:blip>
          <a:stretch>
            <a:fillRect/>
          </a:stretch>
        </p:blipFill>
        <p:spPr>
          <a:xfrm>
            <a:off x="6546574" y="1418865"/>
            <a:ext cx="6222355" cy="3439654"/>
          </a:xfrm>
          <a:prstGeom prst="rect">
            <a:avLst/>
          </a:prstGeom>
          <a:ln w="12700">
            <a:miter lim="400000"/>
          </a:ln>
        </p:spPr>
      </p:pic>
      <p:sp>
        <p:nvSpPr>
          <p:cNvPr id="234" name="This represent the Garbage Pollution work queue of Sensor Management organization.…"/>
          <p:cNvSpPr txBox="1"/>
          <p:nvPr/>
        </p:nvSpPr>
        <p:spPr>
          <a:xfrm>
            <a:off x="0" y="5544760"/>
            <a:ext cx="12768929" cy="34265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21631" lvl="1" indent="-240631" algn="just">
              <a:buSzPct val="100000"/>
              <a:buChar char="•"/>
              <a:defRPr b="1">
                <a:solidFill>
                  <a:srgbClr val="011993"/>
                </a:solidFill>
                <a:latin typeface="+mj-lt"/>
                <a:ea typeface="+mj-ea"/>
                <a:cs typeface="+mj-cs"/>
                <a:sym typeface="Helvetica Neue"/>
              </a:defRPr>
            </a:pPr>
            <a:r>
              <a:rPr dirty="0"/>
              <a:t>This represent the Garbage Pollution work queue of Sensor Management organization.</a:t>
            </a:r>
          </a:p>
          <a:p>
            <a:pPr marL="621631" lvl="1" indent="-240631" algn="just">
              <a:buSzPct val="100000"/>
              <a:buChar char="•"/>
              <a:defRPr b="1">
                <a:solidFill>
                  <a:srgbClr val="011993"/>
                </a:solidFill>
                <a:latin typeface="+mj-lt"/>
                <a:ea typeface="+mj-ea"/>
                <a:cs typeface="+mj-cs"/>
                <a:sym typeface="Helvetica Neue"/>
              </a:defRPr>
            </a:pPr>
            <a:r>
              <a:rPr dirty="0"/>
              <a:t>First table shows all the work requests created and resolved.</a:t>
            </a:r>
          </a:p>
          <a:p>
            <a:pPr marL="621631" lvl="1" indent="-240631" algn="just">
              <a:buSzPct val="100000"/>
              <a:buChar char="•"/>
              <a:defRPr b="1">
                <a:solidFill>
                  <a:srgbClr val="011993"/>
                </a:solidFill>
                <a:latin typeface="+mj-lt"/>
                <a:ea typeface="+mj-ea"/>
                <a:cs typeface="+mj-cs"/>
                <a:sym typeface="Helvetica Neue"/>
              </a:defRPr>
            </a:pPr>
            <a:r>
              <a:rPr dirty="0"/>
              <a:t>When we click on “Get Pending Work </a:t>
            </a:r>
            <a:r>
              <a:rPr dirty="0" err="1"/>
              <a:t>Request”,pending</a:t>
            </a:r>
            <a:r>
              <a:rPr dirty="0"/>
              <a:t> work request gets displayed in the “Pending Request” table.</a:t>
            </a:r>
          </a:p>
          <a:p>
            <a:pPr marL="621631" lvl="1" indent="-240631" algn="just">
              <a:buSzPct val="100000"/>
              <a:buChar char="•"/>
              <a:defRPr b="1">
                <a:solidFill>
                  <a:srgbClr val="011993"/>
                </a:solidFill>
                <a:latin typeface="+mj-lt"/>
                <a:ea typeface="+mj-ea"/>
                <a:cs typeface="+mj-cs"/>
                <a:sym typeface="Helvetica Neue"/>
              </a:defRPr>
            </a:pPr>
            <a:r>
              <a:rPr dirty="0"/>
              <a:t>Once the request is resolved, on clicking “Get resolved work </a:t>
            </a:r>
            <a:r>
              <a:rPr dirty="0" err="1"/>
              <a:t>request”,resolved</a:t>
            </a:r>
            <a:r>
              <a:rPr dirty="0"/>
              <a:t> request gets displayed in the “Resolved Request” table.</a:t>
            </a:r>
          </a:p>
          <a:p>
            <a:pPr marL="621631" lvl="1" indent="-240631" algn="just">
              <a:buSzPct val="100000"/>
              <a:buChar char="•"/>
              <a:defRPr b="1">
                <a:solidFill>
                  <a:srgbClr val="011993"/>
                </a:solidFill>
                <a:latin typeface="+mj-lt"/>
                <a:ea typeface="+mj-ea"/>
                <a:cs typeface="+mj-cs"/>
                <a:sym typeface="Helvetica Neue"/>
              </a:defRPr>
            </a:pPr>
            <a:r>
              <a:rPr dirty="0"/>
              <a:t>On clicking “View Sensor </a:t>
            </a:r>
            <a:r>
              <a:rPr dirty="0" err="1"/>
              <a:t>Reading”,we</a:t>
            </a:r>
            <a:r>
              <a:rPr dirty="0"/>
              <a:t> can see the reading of that particular sensor going below Threshold value by line graph.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 name="Garbage Pollution Management Work Queue"/>
          <p:cNvSpPr txBox="1"/>
          <p:nvPr/>
        </p:nvSpPr>
        <p:spPr>
          <a:xfrm>
            <a:off x="1964099" y="168350"/>
            <a:ext cx="9610002"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Garbage Pollution Management Work Queue</a:t>
            </a:r>
          </a:p>
        </p:txBody>
      </p:sp>
      <p:pic>
        <p:nvPicPr>
          <p:cNvPr id="237" name="Screenshot 2018-04-27 00.27.27.png" descr="Screenshot 2018-04-27 00.27.27.png"/>
          <p:cNvPicPr>
            <a:picLocks noChangeAspect="1"/>
          </p:cNvPicPr>
          <p:nvPr/>
        </p:nvPicPr>
        <p:blipFill>
          <a:blip r:embed="rId2">
            <a:extLst/>
          </a:blip>
          <a:stretch>
            <a:fillRect/>
          </a:stretch>
        </p:blipFill>
        <p:spPr>
          <a:xfrm>
            <a:off x="6794400" y="1363353"/>
            <a:ext cx="6063023" cy="3341169"/>
          </a:xfrm>
          <a:prstGeom prst="rect">
            <a:avLst/>
          </a:prstGeom>
          <a:ln w="12700">
            <a:miter lim="400000"/>
          </a:ln>
        </p:spPr>
      </p:pic>
      <p:pic>
        <p:nvPicPr>
          <p:cNvPr id="238" name="Screenshot 2018-04-27 00.27.15.png" descr="Screenshot 2018-04-27 00.27.15.png"/>
          <p:cNvPicPr>
            <a:picLocks noChangeAspect="1"/>
          </p:cNvPicPr>
          <p:nvPr/>
        </p:nvPicPr>
        <p:blipFill>
          <a:blip r:embed="rId3">
            <a:extLst/>
          </a:blip>
          <a:stretch>
            <a:fillRect/>
          </a:stretch>
        </p:blipFill>
        <p:spPr>
          <a:xfrm>
            <a:off x="181604" y="1324679"/>
            <a:ext cx="6109917" cy="3379843"/>
          </a:xfrm>
          <a:prstGeom prst="rect">
            <a:avLst/>
          </a:prstGeom>
          <a:ln w="12700">
            <a:miter lim="400000"/>
          </a:ln>
        </p:spPr>
      </p:pic>
      <p:sp>
        <p:nvSpPr>
          <p:cNvPr id="239" name="This screen shows that the Status is set to  “Sent”,when the request is received from Sensor Management Department.…"/>
          <p:cNvSpPr txBox="1"/>
          <p:nvPr/>
        </p:nvSpPr>
        <p:spPr>
          <a:xfrm>
            <a:off x="279400" y="6219924"/>
            <a:ext cx="12578023" cy="19492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240631" indent="-240631" algn="just">
              <a:buSzPct val="100000"/>
              <a:buChar char="•"/>
            </a:pPr>
            <a:r>
              <a:rPr b="1" dirty="0">
                <a:solidFill>
                  <a:srgbClr val="011993"/>
                </a:solidFill>
                <a:latin typeface="+mj-lt"/>
                <a:ea typeface="+mj-ea"/>
                <a:cs typeface="+mj-cs"/>
                <a:sym typeface="Helvetica Neue"/>
              </a:rPr>
              <a:t>This screen shows that the Status is set to </a:t>
            </a:r>
            <a:br>
              <a:rPr b="1" dirty="0">
                <a:solidFill>
                  <a:srgbClr val="011993"/>
                </a:solidFill>
                <a:latin typeface="+mj-lt"/>
                <a:ea typeface="+mj-ea"/>
                <a:cs typeface="+mj-cs"/>
                <a:sym typeface="Helvetica Neue"/>
              </a:rPr>
            </a:br>
            <a:r>
              <a:rPr b="1" dirty="0">
                <a:solidFill>
                  <a:srgbClr val="011993"/>
                </a:solidFill>
                <a:latin typeface="+mj-lt"/>
                <a:ea typeface="+mj-ea"/>
                <a:cs typeface="+mj-cs"/>
                <a:sym typeface="Helvetica Neue"/>
              </a:rPr>
              <a:t>“</a:t>
            </a:r>
            <a:r>
              <a:rPr b="1" dirty="0" err="1">
                <a:solidFill>
                  <a:srgbClr val="011993"/>
                </a:solidFill>
                <a:latin typeface="+mj-lt"/>
                <a:ea typeface="+mj-ea"/>
                <a:cs typeface="+mj-cs"/>
                <a:sym typeface="Helvetica Neue"/>
              </a:rPr>
              <a:t>Sent”,when</a:t>
            </a:r>
            <a:r>
              <a:rPr b="1" dirty="0">
                <a:solidFill>
                  <a:srgbClr val="011993"/>
                </a:solidFill>
                <a:latin typeface="+mj-lt"/>
                <a:ea typeface="+mj-ea"/>
                <a:cs typeface="+mj-cs"/>
                <a:sym typeface="Helvetica Neue"/>
              </a:rPr>
              <a:t> the request is received from Sensor Management Department.</a:t>
            </a:r>
            <a:endParaRPr lang="en-US" b="1" dirty="0">
              <a:solidFill>
                <a:srgbClr val="011993"/>
              </a:solidFill>
              <a:latin typeface="+mj-lt"/>
              <a:ea typeface="+mj-ea"/>
              <a:cs typeface="+mj-cs"/>
              <a:sym typeface="Helvetica Neue"/>
            </a:endParaRPr>
          </a:p>
          <a:p>
            <a:pPr algn="just">
              <a:buSzPct val="100000"/>
            </a:pPr>
            <a:endParaRPr b="1" dirty="0">
              <a:solidFill>
                <a:srgbClr val="011993"/>
              </a:solidFill>
              <a:latin typeface="+mj-lt"/>
              <a:ea typeface="+mj-ea"/>
              <a:cs typeface="+mj-cs"/>
              <a:sym typeface="Helvetica Neue"/>
            </a:endParaRPr>
          </a:p>
          <a:p>
            <a:pPr marL="240631" indent="-240631" algn="just">
              <a:buSzPct val="100000"/>
              <a:buChar char="•"/>
            </a:pPr>
            <a:r>
              <a:rPr b="1" dirty="0">
                <a:solidFill>
                  <a:srgbClr val="011993"/>
                </a:solidFill>
                <a:latin typeface="+mj-lt"/>
                <a:ea typeface="+mj-ea"/>
                <a:cs typeface="+mj-cs"/>
                <a:sym typeface="Helvetica Neue"/>
              </a:rPr>
              <a:t>When the Solution Department press “Resolve” button, then the Status will be changed to “Resolve”.</a:t>
            </a:r>
            <a:r>
              <a:rPr dirty="0"/>
              <a:t> </a:t>
            </a:r>
          </a:p>
        </p:txBody>
      </p:sp>
      <p:pic>
        <p:nvPicPr>
          <p:cNvPr id="240" name="Screenshot 2018-04-27 00.07.59.png" descr="Screenshot 2018-04-27 00.07.59.png"/>
          <p:cNvPicPr>
            <a:picLocks noChangeAspect="1"/>
          </p:cNvPicPr>
          <p:nvPr/>
        </p:nvPicPr>
        <p:blipFill>
          <a:blip r:embed="rId4">
            <a:extLst/>
          </a:blip>
          <a:stretch>
            <a:fillRect/>
          </a:stretch>
        </p:blipFill>
        <p:spPr>
          <a:xfrm>
            <a:off x="1114287" y="1479550"/>
            <a:ext cx="3808682" cy="292976"/>
          </a:xfrm>
          <a:prstGeom prst="rect">
            <a:avLst/>
          </a:prstGeom>
          <a:ln w="12700">
            <a:miter lim="400000"/>
          </a:ln>
        </p:spPr>
      </p:pic>
      <p:pic>
        <p:nvPicPr>
          <p:cNvPr id="241" name="Screenshot 2018-04-27 00.07.59.png" descr="Screenshot 2018-04-27 00.07.59.png"/>
          <p:cNvPicPr>
            <a:picLocks noChangeAspect="1"/>
          </p:cNvPicPr>
          <p:nvPr/>
        </p:nvPicPr>
        <p:blipFill>
          <a:blip r:embed="rId4">
            <a:extLst/>
          </a:blip>
          <a:stretch>
            <a:fillRect/>
          </a:stretch>
        </p:blipFill>
        <p:spPr>
          <a:xfrm>
            <a:off x="7737269" y="1479550"/>
            <a:ext cx="3808682" cy="292976"/>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3" name="thankyou.png" descr="thankyou.png"/>
          <p:cNvPicPr>
            <a:picLocks noChangeAspect="1"/>
          </p:cNvPicPr>
          <p:nvPr/>
        </p:nvPicPr>
        <p:blipFill>
          <a:blip r:embed="rId2">
            <a:extLst/>
          </a:blip>
          <a:stretch>
            <a:fillRect/>
          </a:stretch>
        </p:blipFill>
        <p:spPr>
          <a:xfrm>
            <a:off x="0" y="2643948"/>
            <a:ext cx="13004800" cy="4097404"/>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PROBLEM  OVERVIEW"/>
          <p:cNvSpPr txBox="1"/>
          <p:nvPr/>
        </p:nvSpPr>
        <p:spPr>
          <a:xfrm>
            <a:off x="1925091" y="104850"/>
            <a:ext cx="6843220"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3000" b="1" i="1">
                <a:solidFill>
                  <a:srgbClr val="FF8744"/>
                </a:solidFill>
                <a:latin typeface="+mj-lt"/>
                <a:ea typeface="+mj-ea"/>
                <a:cs typeface="+mj-cs"/>
                <a:sym typeface="Helvetica Neue"/>
              </a:defRPr>
            </a:pPr>
            <a:r>
              <a:rPr dirty="0"/>
              <a:t>                </a:t>
            </a:r>
            <a:r>
              <a:rPr dirty="0">
                <a:solidFill>
                  <a:srgbClr val="EB8A56"/>
                </a:solidFill>
              </a:rPr>
              <a:t> </a:t>
            </a:r>
            <a:r>
              <a:rPr sz="3500" i="0" dirty="0">
                <a:solidFill>
                  <a:schemeClr val="accent2">
                    <a:lumMod val="75000"/>
                  </a:schemeClr>
                </a:solidFill>
              </a:rPr>
              <a:t>PROBLEM  OVERVIEW</a:t>
            </a:r>
          </a:p>
        </p:txBody>
      </p:sp>
      <p:sp>
        <p:nvSpPr>
          <p:cNvPr id="127" name="Environmental pollution has existed for centuries but started to be more significant in 20th century.There are environmental crisis in almost all the cities of the world.Pollution must be taken seriously, as it has a negative effect on natural elements that are an absolute need for life to exist on earth, such as water and air.So we need better ways to manage it and inform the citizens and the concerned environment officials about the crisis at the earliest, so that it can be managed before the situation gets out of hand"/>
          <p:cNvSpPr txBox="1"/>
          <p:nvPr/>
        </p:nvSpPr>
        <p:spPr>
          <a:xfrm>
            <a:off x="43688" y="1189693"/>
            <a:ext cx="12917425"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b="1">
                <a:solidFill>
                  <a:srgbClr val="011993"/>
                </a:solidFill>
                <a:latin typeface="+mj-lt"/>
                <a:ea typeface="+mj-ea"/>
                <a:cs typeface="+mj-cs"/>
                <a:sym typeface="Helvetica Neue"/>
              </a:defRPr>
            </a:lvl1pPr>
          </a:lstStyle>
          <a:p>
            <a:pPr algn="just"/>
            <a:r>
              <a:rPr dirty="0"/>
              <a:t>Environmental pollution has existed for centuries but started to be more significant in recent </a:t>
            </a:r>
            <a:r>
              <a:rPr lang="en-US" dirty="0"/>
              <a:t>times. </a:t>
            </a:r>
            <a:r>
              <a:rPr dirty="0"/>
              <a:t>There are environmental crisis in almost all the cities of the world.</a:t>
            </a:r>
            <a:r>
              <a:rPr lang="en-US" dirty="0"/>
              <a:t> </a:t>
            </a:r>
            <a:r>
              <a:rPr dirty="0"/>
              <a:t>Pollution must be taken seriously, as it has a negat</a:t>
            </a:r>
            <a:r>
              <a:rPr lang="en-US" dirty="0"/>
              <a:t>i</a:t>
            </a:r>
            <a:r>
              <a:rPr dirty="0"/>
              <a:t>ve effect on natural elements that are an absolute need for life to exist on earth, such as water and air.</a:t>
            </a:r>
            <a:r>
              <a:rPr lang="en-US" dirty="0"/>
              <a:t> </a:t>
            </a:r>
            <a:r>
              <a:rPr dirty="0"/>
              <a:t>So we need better ways to manage it and inform the citizens and the concerned environment officials about the crisis at the earliest, so that it can be managed before the situation gets out of hand</a:t>
            </a:r>
          </a:p>
        </p:txBody>
      </p:sp>
      <p:pic>
        <p:nvPicPr>
          <p:cNvPr id="128" name="air-quality-monitoring.png" descr="air-quality-monitoring.png"/>
          <p:cNvPicPr>
            <a:picLocks noChangeAspect="1"/>
          </p:cNvPicPr>
          <p:nvPr/>
        </p:nvPicPr>
        <p:blipFill>
          <a:blip r:embed="rId2">
            <a:extLst/>
          </a:blip>
          <a:stretch>
            <a:fillRect/>
          </a:stretch>
        </p:blipFill>
        <p:spPr>
          <a:xfrm>
            <a:off x="82550" y="3764724"/>
            <a:ext cx="2749104" cy="2749106"/>
          </a:xfrm>
          <a:prstGeom prst="rect">
            <a:avLst/>
          </a:prstGeom>
          <a:ln w="12700">
            <a:miter lim="400000"/>
          </a:ln>
        </p:spPr>
      </p:pic>
      <p:pic>
        <p:nvPicPr>
          <p:cNvPr id="129" name="effluent-monitoring.png" descr="effluent-monitoring.png"/>
          <p:cNvPicPr>
            <a:picLocks noChangeAspect="1"/>
          </p:cNvPicPr>
          <p:nvPr/>
        </p:nvPicPr>
        <p:blipFill>
          <a:blip r:embed="rId3">
            <a:extLst/>
          </a:blip>
          <a:stretch>
            <a:fillRect/>
          </a:stretch>
        </p:blipFill>
        <p:spPr>
          <a:xfrm>
            <a:off x="5676900" y="3551777"/>
            <a:ext cx="3387429" cy="3387429"/>
          </a:xfrm>
          <a:prstGeom prst="rect">
            <a:avLst/>
          </a:prstGeom>
          <a:ln w="12700">
            <a:miter lim="400000"/>
          </a:ln>
        </p:spPr>
      </p:pic>
      <p:pic>
        <p:nvPicPr>
          <p:cNvPr id="130" name="solid-waste-monitoring.png" descr="solid-waste-monitoring.png"/>
          <p:cNvPicPr>
            <a:picLocks noChangeAspect="1"/>
          </p:cNvPicPr>
          <p:nvPr/>
        </p:nvPicPr>
        <p:blipFill>
          <a:blip r:embed="rId4">
            <a:extLst/>
          </a:blip>
          <a:stretch>
            <a:fillRect/>
          </a:stretch>
        </p:blipFill>
        <p:spPr>
          <a:xfrm>
            <a:off x="3003550" y="6477000"/>
            <a:ext cx="3187254" cy="3158366"/>
          </a:xfrm>
          <a:prstGeom prst="rect">
            <a:avLst/>
          </a:prstGeom>
          <a:ln w="12700">
            <a:miter lim="400000"/>
          </a:ln>
        </p:spPr>
      </p:pic>
      <p:pic>
        <p:nvPicPr>
          <p:cNvPr id="131" name="Noise-pollution.png" descr="Noise-pollution.png"/>
          <p:cNvPicPr>
            <a:picLocks noChangeAspect="1"/>
          </p:cNvPicPr>
          <p:nvPr/>
        </p:nvPicPr>
        <p:blipFill>
          <a:blip r:embed="rId5">
            <a:extLst/>
          </a:blip>
          <a:stretch>
            <a:fillRect/>
          </a:stretch>
        </p:blipFill>
        <p:spPr>
          <a:xfrm>
            <a:off x="8750300" y="6465730"/>
            <a:ext cx="3756351" cy="2749105"/>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OPPORTUNITY"/>
          <p:cNvSpPr txBox="1"/>
          <p:nvPr/>
        </p:nvSpPr>
        <p:spPr>
          <a:xfrm>
            <a:off x="4522158" y="557044"/>
            <a:ext cx="3249286" cy="62581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400" b="1">
                <a:solidFill>
                  <a:srgbClr val="011993"/>
                </a:solidFill>
                <a:latin typeface="+mj-lt"/>
                <a:ea typeface="+mj-ea"/>
                <a:cs typeface="+mj-cs"/>
                <a:sym typeface="Helvetica Neue"/>
              </a:defRPr>
            </a:lvl1pPr>
          </a:lstStyle>
          <a:p>
            <a:r>
              <a:rPr dirty="0">
                <a:solidFill>
                  <a:schemeClr val="accent2">
                    <a:lumMod val="75000"/>
                  </a:schemeClr>
                </a:solidFill>
              </a:rPr>
              <a:t>OPPORTUNITY</a:t>
            </a:r>
          </a:p>
        </p:txBody>
      </p:sp>
      <p:sp>
        <p:nvSpPr>
          <p:cNvPr id="134" name="Considering the Problem statement,Sensors could be brought in use to look into the exceeding pollution levels in Environment.…"/>
          <p:cNvSpPr txBox="1"/>
          <p:nvPr/>
        </p:nvSpPr>
        <p:spPr>
          <a:xfrm>
            <a:off x="149556" y="1545439"/>
            <a:ext cx="11994487" cy="62889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240631" indent="-240631" algn="just">
              <a:buSzPct val="100000"/>
              <a:buChar char="•"/>
              <a:defRPr sz="2700" b="1">
                <a:solidFill>
                  <a:srgbClr val="011993"/>
                </a:solidFill>
                <a:latin typeface="+mj-lt"/>
                <a:ea typeface="+mj-ea"/>
                <a:cs typeface="+mj-cs"/>
                <a:sym typeface="Helvetica Neue"/>
              </a:defRPr>
            </a:pPr>
            <a:r>
              <a:rPr dirty="0"/>
              <a:t>Considering the Problem statement,</a:t>
            </a:r>
            <a:r>
              <a:rPr lang="en-US" dirty="0"/>
              <a:t> </a:t>
            </a:r>
            <a:r>
              <a:rPr dirty="0"/>
              <a:t>Sensors could be brought in use to look into the exceeding pollution levels in Environment.</a:t>
            </a:r>
            <a:endParaRPr lang="en-US" dirty="0"/>
          </a:p>
          <a:p>
            <a:pPr algn="just">
              <a:buSzPct val="100000"/>
              <a:defRPr sz="2700" b="1">
                <a:solidFill>
                  <a:srgbClr val="011993"/>
                </a:solidFill>
                <a:latin typeface="+mj-lt"/>
                <a:ea typeface="+mj-ea"/>
                <a:cs typeface="+mj-cs"/>
                <a:sym typeface="Helvetica Neue"/>
              </a:defRPr>
            </a:pPr>
            <a:endParaRPr dirty="0"/>
          </a:p>
          <a:p>
            <a:pPr marL="240631" indent="-240631" algn="just">
              <a:buSzPct val="100000"/>
              <a:buChar char="•"/>
              <a:defRPr sz="2700" b="1">
                <a:solidFill>
                  <a:srgbClr val="011993"/>
                </a:solidFill>
                <a:latin typeface="+mj-lt"/>
                <a:ea typeface="+mj-ea"/>
                <a:cs typeface="+mj-cs"/>
                <a:sym typeface="Helvetica Neue"/>
              </a:defRPr>
            </a:pPr>
            <a:r>
              <a:rPr dirty="0"/>
              <a:t>Sensors can turn out to be very effective to detect the threshold level of the harmful elements present in Air, the increase in decibel level in noise, increase in waste in garbage bins and increase in water level for flood alerts.</a:t>
            </a:r>
            <a:endParaRPr lang="en-US" dirty="0"/>
          </a:p>
          <a:p>
            <a:pPr algn="just">
              <a:buSzPct val="100000"/>
              <a:defRPr sz="2700" b="1">
                <a:solidFill>
                  <a:srgbClr val="011993"/>
                </a:solidFill>
                <a:latin typeface="+mj-lt"/>
                <a:ea typeface="+mj-ea"/>
                <a:cs typeface="+mj-cs"/>
                <a:sym typeface="Helvetica Neue"/>
              </a:defRPr>
            </a:pPr>
            <a:endParaRPr dirty="0"/>
          </a:p>
          <a:p>
            <a:pPr marL="240631" indent="-240631" algn="just">
              <a:buSzPct val="100000"/>
              <a:buChar char="•"/>
              <a:defRPr sz="2700" b="1">
                <a:solidFill>
                  <a:srgbClr val="011993"/>
                </a:solidFill>
                <a:latin typeface="+mj-lt"/>
                <a:ea typeface="+mj-ea"/>
                <a:cs typeface="+mj-cs"/>
                <a:sym typeface="Helvetica Neue"/>
              </a:defRPr>
            </a:pPr>
            <a:r>
              <a:rPr dirty="0"/>
              <a:t>Since the sensors can communicate with each other, we need to take advantage of that and automate the manual process.</a:t>
            </a:r>
            <a:endParaRPr lang="en-US" dirty="0"/>
          </a:p>
          <a:p>
            <a:pPr algn="just">
              <a:buSzPct val="100000"/>
              <a:defRPr sz="2700" b="1">
                <a:solidFill>
                  <a:srgbClr val="011993"/>
                </a:solidFill>
                <a:latin typeface="+mj-lt"/>
                <a:ea typeface="+mj-ea"/>
                <a:cs typeface="+mj-cs"/>
                <a:sym typeface="Helvetica Neue"/>
              </a:defRPr>
            </a:pPr>
            <a:endParaRPr dirty="0"/>
          </a:p>
          <a:p>
            <a:pPr marL="240631" indent="-240631" algn="just">
              <a:buSzPct val="100000"/>
              <a:buChar char="•"/>
              <a:defRPr sz="2700" b="1">
                <a:solidFill>
                  <a:srgbClr val="011993"/>
                </a:solidFill>
                <a:latin typeface="+mj-lt"/>
                <a:ea typeface="+mj-ea"/>
                <a:cs typeface="+mj-cs"/>
                <a:sym typeface="Helvetica Neue"/>
              </a:defRPr>
            </a:pPr>
            <a:r>
              <a:rPr dirty="0"/>
              <a:t>Sensors could be used to convey the detected pollution in environment to sensor board and unique feature of work request in </a:t>
            </a:r>
            <a:r>
              <a:rPr dirty="0" err="1"/>
              <a:t>Ecosytem</a:t>
            </a:r>
            <a:r>
              <a:rPr dirty="0"/>
              <a:t> model can be used to improve the condition of environment.</a:t>
            </a:r>
          </a:p>
          <a:p>
            <a:pPr marL="240631" indent="-240631">
              <a:buSzPct val="100000"/>
              <a:buChar char="•"/>
              <a:defRPr>
                <a:solidFill>
                  <a:schemeClr val="accent4">
                    <a:satOff val="-5343"/>
                    <a:lumOff val="25686"/>
                  </a:schemeClr>
                </a:solidFill>
              </a:defRPr>
            </a:pP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 name="SOLUTION"/>
          <p:cNvSpPr txBox="1"/>
          <p:nvPr/>
        </p:nvSpPr>
        <p:spPr>
          <a:xfrm>
            <a:off x="4834131" y="346150"/>
            <a:ext cx="2422138"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SOLUTION</a:t>
            </a:r>
          </a:p>
        </p:txBody>
      </p:sp>
      <p:sp>
        <p:nvSpPr>
          <p:cNvPr id="137" name="The purpose of this project is to help in the environment management by tracking the Air Quality Index, Flood Alert Level, Increase Noise decibels and waste in garbage with the help of sensors.…"/>
          <p:cNvSpPr txBox="1"/>
          <p:nvPr/>
        </p:nvSpPr>
        <p:spPr>
          <a:xfrm>
            <a:off x="676646" y="1646019"/>
            <a:ext cx="10737107" cy="78585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240631" indent="-240631" algn="just">
              <a:buSzPct val="100000"/>
              <a:buChar char="•"/>
              <a:defRPr sz="2100" b="1">
                <a:solidFill>
                  <a:srgbClr val="011993"/>
                </a:solidFill>
                <a:latin typeface="+mj-lt"/>
                <a:ea typeface="+mj-ea"/>
                <a:cs typeface="+mj-cs"/>
                <a:sym typeface="Helvetica Neue"/>
              </a:defRPr>
            </a:pPr>
            <a:r>
              <a:rPr dirty="0"/>
              <a:t>The purpose of this project is to help in the environment management by tracking the Air Quality Index, Flood Alert Level, Increase Noise decibels and waste in garbage with the help of sensors.</a:t>
            </a:r>
          </a:p>
          <a:p>
            <a:pPr algn="just">
              <a:defRPr sz="2100" b="1">
                <a:solidFill>
                  <a:srgbClr val="011993"/>
                </a:solidFill>
                <a:latin typeface="+mj-lt"/>
                <a:ea typeface="+mj-ea"/>
                <a:cs typeface="+mj-cs"/>
                <a:sym typeface="Helvetica Neue"/>
              </a:defRPr>
            </a:pPr>
            <a:endParaRPr dirty="0"/>
          </a:p>
          <a:p>
            <a:pPr algn="just">
              <a:defRPr sz="2100" b="1">
                <a:solidFill>
                  <a:srgbClr val="011993"/>
                </a:solidFill>
                <a:latin typeface="+mj-lt"/>
                <a:ea typeface="+mj-ea"/>
                <a:cs typeface="+mj-cs"/>
                <a:sym typeface="Helvetica Neue"/>
              </a:defRPr>
            </a:pPr>
            <a:endParaRPr dirty="0"/>
          </a:p>
          <a:p>
            <a:pPr marL="240631" indent="-240631" algn="just">
              <a:buSzPct val="100000"/>
              <a:buChar char="•"/>
              <a:defRPr sz="2100" b="1">
                <a:solidFill>
                  <a:srgbClr val="011993"/>
                </a:solidFill>
                <a:latin typeface="+mj-lt"/>
                <a:ea typeface="+mj-ea"/>
                <a:cs typeface="+mj-cs"/>
                <a:sym typeface="Helvetica Neue"/>
              </a:defRPr>
            </a:pPr>
            <a:r>
              <a:rPr dirty="0"/>
              <a:t>Air Quality index (AQI) will be sensed by the sensor placed in open air and reading of all the sensor will be available with sensor management department and as soon as they get AQI above than threshold they will send it solution department for solution.</a:t>
            </a:r>
          </a:p>
          <a:p>
            <a:pPr algn="just">
              <a:defRPr sz="2100" b="1">
                <a:solidFill>
                  <a:srgbClr val="011993"/>
                </a:solidFill>
                <a:latin typeface="+mj-lt"/>
                <a:ea typeface="+mj-ea"/>
                <a:cs typeface="+mj-cs"/>
                <a:sym typeface="Helvetica Neue"/>
              </a:defRPr>
            </a:pPr>
            <a:endParaRPr dirty="0"/>
          </a:p>
          <a:p>
            <a:pPr algn="just">
              <a:defRPr sz="2100" b="1">
                <a:solidFill>
                  <a:srgbClr val="011993"/>
                </a:solidFill>
                <a:latin typeface="+mj-lt"/>
                <a:ea typeface="+mj-ea"/>
                <a:cs typeface="+mj-cs"/>
                <a:sym typeface="Helvetica Neue"/>
              </a:defRPr>
            </a:pPr>
            <a:endParaRPr dirty="0"/>
          </a:p>
          <a:p>
            <a:pPr marL="240631" indent="-240631" algn="just">
              <a:buSzPct val="100000"/>
              <a:buChar char="•"/>
              <a:defRPr sz="2100" b="1">
                <a:solidFill>
                  <a:srgbClr val="011993"/>
                </a:solidFill>
                <a:latin typeface="+mj-lt"/>
                <a:ea typeface="+mj-ea"/>
                <a:cs typeface="+mj-cs"/>
                <a:sym typeface="Helvetica Neue"/>
              </a:defRPr>
            </a:pPr>
            <a:r>
              <a:rPr dirty="0"/>
              <a:t>Similarly for case of flood Alert, sensors will be placed in rivers and reading will be taken. If the reading is increased above the threshold than concerning solution department will be notified by work request.</a:t>
            </a:r>
          </a:p>
          <a:p>
            <a:pPr algn="just">
              <a:defRPr sz="2100" b="1">
                <a:solidFill>
                  <a:srgbClr val="011993"/>
                </a:solidFill>
                <a:latin typeface="+mj-lt"/>
                <a:ea typeface="+mj-ea"/>
                <a:cs typeface="+mj-cs"/>
                <a:sym typeface="Helvetica Neue"/>
              </a:defRPr>
            </a:pPr>
            <a:endParaRPr dirty="0"/>
          </a:p>
          <a:p>
            <a:pPr marL="250657" indent="-250657" algn="just">
              <a:buSzPct val="100000"/>
              <a:buChar char="•"/>
              <a:defRPr sz="2100" b="1">
                <a:solidFill>
                  <a:srgbClr val="011993"/>
                </a:solidFill>
                <a:latin typeface="+mj-lt"/>
                <a:ea typeface="+mj-ea"/>
                <a:cs typeface="+mj-cs"/>
                <a:sym typeface="Helvetica Neue"/>
              </a:defRPr>
            </a:pPr>
            <a:r>
              <a:rPr dirty="0"/>
              <a:t>In case of Noise pollution the sensors placed in specific </a:t>
            </a:r>
            <a:r>
              <a:rPr dirty="0" err="1"/>
              <a:t>zipcode</a:t>
            </a:r>
            <a:r>
              <a:rPr dirty="0"/>
              <a:t> will take the reading of noise in the environment and report it to sensor management department which will check for areas above certain threshold of decibels in noise and further report it to solution department.</a:t>
            </a:r>
          </a:p>
          <a:p>
            <a:pPr marL="250657" indent="-250657" algn="just">
              <a:buSzPct val="100000"/>
              <a:buChar char="•"/>
              <a:defRPr sz="2100" b="1">
                <a:solidFill>
                  <a:srgbClr val="011993"/>
                </a:solidFill>
                <a:latin typeface="+mj-lt"/>
                <a:ea typeface="+mj-ea"/>
                <a:cs typeface="+mj-cs"/>
                <a:sym typeface="Helvetica Neue"/>
              </a:defRPr>
            </a:pPr>
            <a:r>
              <a:rPr dirty="0"/>
              <a:t>For Garbage </a:t>
            </a:r>
            <a:r>
              <a:rPr dirty="0" err="1"/>
              <a:t>pollution,Sensors</a:t>
            </a:r>
            <a:r>
              <a:rPr dirty="0"/>
              <a:t> will be placed in the bins and when the level goes above threshold value, the concerned solution department will be notified to clear the bins.</a:t>
            </a:r>
          </a:p>
          <a:p>
            <a:pPr>
              <a:defRPr sz="2100" b="1">
                <a:solidFill>
                  <a:srgbClr val="011993"/>
                </a:solidFill>
                <a:latin typeface="+mj-lt"/>
                <a:ea typeface="+mj-ea"/>
                <a:cs typeface="+mj-cs"/>
                <a:sym typeface="Helvetica Neue"/>
              </a:defRPr>
            </a:pPr>
            <a:endParaRPr dirty="0"/>
          </a:p>
          <a:p>
            <a:pPr marL="210552" indent="-210552">
              <a:buSzPct val="100000"/>
              <a:buChar char="•"/>
              <a:defRPr sz="2100" b="1">
                <a:solidFill>
                  <a:srgbClr val="011993"/>
                </a:solidFill>
                <a:latin typeface="+mj-lt"/>
                <a:ea typeface="+mj-ea"/>
                <a:cs typeface="+mj-cs"/>
                <a:sym typeface="Helvetica Neue"/>
              </a:defRPr>
            </a:pP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 name="APPLICATION KEY FUNCTIONALITIES"/>
          <p:cNvSpPr txBox="1"/>
          <p:nvPr/>
        </p:nvSpPr>
        <p:spPr>
          <a:xfrm>
            <a:off x="2183671" y="352500"/>
            <a:ext cx="835805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APPLICATION KEY FUNCTIONALITIES</a:t>
            </a:r>
          </a:p>
        </p:txBody>
      </p:sp>
      <p:sp>
        <p:nvSpPr>
          <p:cNvPr id="140" name="In our Application model, we will be using IOT technology to send work requests to the concerned environmental officials from the sensors.We will also simultaneously send notifications to the citizens about certain scenarios.We are primarily taking 4 factors into consideration which are as follows:"/>
          <p:cNvSpPr txBox="1"/>
          <p:nvPr/>
        </p:nvSpPr>
        <p:spPr>
          <a:xfrm>
            <a:off x="260552" y="1602550"/>
            <a:ext cx="11534917" cy="202619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500" b="1">
                <a:solidFill>
                  <a:srgbClr val="011993"/>
                </a:solidFill>
                <a:latin typeface="+mj-lt"/>
                <a:ea typeface="+mj-ea"/>
                <a:cs typeface="+mj-cs"/>
                <a:sym typeface="Helvetica Neue"/>
              </a:defRPr>
            </a:lvl1pPr>
          </a:lstStyle>
          <a:p>
            <a:pPr algn="just"/>
            <a:r>
              <a:rPr dirty="0"/>
              <a:t>In our Application model, we are using IOT technology to send work requests to the concerned environmental officials from the </a:t>
            </a:r>
            <a:r>
              <a:rPr dirty="0" err="1"/>
              <a:t>sensors.Simultaneously</a:t>
            </a:r>
            <a:r>
              <a:rPr dirty="0"/>
              <a:t> ,we are also sending notifications to the citizens about certain </a:t>
            </a:r>
            <a:r>
              <a:rPr dirty="0" err="1"/>
              <a:t>scenarios.We</a:t>
            </a:r>
            <a:r>
              <a:rPr dirty="0"/>
              <a:t> are primarily taking 4 factors into consideration which are as follows</a:t>
            </a:r>
            <a:r>
              <a:rPr lang="en-US" dirty="0"/>
              <a:t> </a:t>
            </a:r>
            <a:r>
              <a:rPr dirty="0"/>
              <a:t>:</a:t>
            </a:r>
          </a:p>
        </p:txBody>
      </p:sp>
      <p:sp>
        <p:nvSpPr>
          <p:cNvPr id="141" name="1.GARBAGE MANAGEMENT IN A CITY…"/>
          <p:cNvSpPr txBox="1"/>
          <p:nvPr/>
        </p:nvSpPr>
        <p:spPr>
          <a:xfrm>
            <a:off x="260552" y="4584469"/>
            <a:ext cx="12867861" cy="31649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just">
              <a:defRPr sz="2500" b="1">
                <a:solidFill>
                  <a:srgbClr val="011993"/>
                </a:solidFill>
                <a:latin typeface="+mj-lt"/>
                <a:ea typeface="+mj-ea"/>
                <a:cs typeface="+mj-cs"/>
                <a:sym typeface="Helvetica Neue"/>
              </a:defRPr>
            </a:pPr>
            <a:r>
              <a:rPr dirty="0"/>
              <a:t>1.GARBAGE MANAGEMENT IN A CITY</a:t>
            </a:r>
          </a:p>
          <a:p>
            <a:pPr algn="just">
              <a:defRPr sz="2500" b="1">
                <a:solidFill>
                  <a:srgbClr val="011993"/>
                </a:solidFill>
                <a:latin typeface="+mj-lt"/>
                <a:ea typeface="+mj-ea"/>
                <a:cs typeface="+mj-cs"/>
                <a:sym typeface="Helvetica Neue"/>
              </a:defRPr>
            </a:pPr>
            <a:endParaRPr dirty="0"/>
          </a:p>
          <a:p>
            <a:pPr algn="just">
              <a:defRPr sz="2500" b="1">
                <a:solidFill>
                  <a:srgbClr val="011993"/>
                </a:solidFill>
                <a:latin typeface="+mj-lt"/>
                <a:ea typeface="+mj-ea"/>
                <a:cs typeface="+mj-cs"/>
                <a:sym typeface="Helvetica Neue"/>
              </a:defRPr>
            </a:pPr>
            <a:r>
              <a:rPr dirty="0"/>
              <a:t>2.AIR POLLUTION MANAGEMENT IN A CITY</a:t>
            </a:r>
          </a:p>
          <a:p>
            <a:pPr algn="just">
              <a:defRPr sz="2500" b="1">
                <a:solidFill>
                  <a:srgbClr val="011993"/>
                </a:solidFill>
                <a:latin typeface="+mj-lt"/>
                <a:ea typeface="+mj-ea"/>
                <a:cs typeface="+mj-cs"/>
                <a:sym typeface="Helvetica Neue"/>
              </a:defRPr>
            </a:pPr>
            <a:endParaRPr lang="en-US" dirty="0"/>
          </a:p>
          <a:p>
            <a:pPr algn="just">
              <a:defRPr sz="2500" b="1">
                <a:solidFill>
                  <a:srgbClr val="011993"/>
                </a:solidFill>
                <a:latin typeface="+mj-lt"/>
                <a:ea typeface="+mj-ea"/>
                <a:cs typeface="+mj-cs"/>
                <a:sym typeface="Helvetica Neue"/>
              </a:defRPr>
            </a:pPr>
            <a:r>
              <a:rPr dirty="0"/>
              <a:t>3.FLOOD AND RIVER POLLUTION MANAGEMENT IN A CITY</a:t>
            </a:r>
          </a:p>
          <a:p>
            <a:pPr algn="just">
              <a:defRPr sz="2500" b="1">
                <a:solidFill>
                  <a:srgbClr val="011993"/>
                </a:solidFill>
                <a:latin typeface="+mj-lt"/>
                <a:ea typeface="+mj-ea"/>
                <a:cs typeface="+mj-cs"/>
                <a:sym typeface="Helvetica Neue"/>
              </a:defRPr>
            </a:pPr>
            <a:endParaRPr dirty="0"/>
          </a:p>
          <a:p>
            <a:pPr algn="just">
              <a:defRPr sz="2500" b="1">
                <a:solidFill>
                  <a:srgbClr val="011993"/>
                </a:solidFill>
                <a:latin typeface="+mj-lt"/>
                <a:ea typeface="+mj-ea"/>
                <a:cs typeface="+mj-cs"/>
                <a:sym typeface="Helvetica Neue"/>
              </a:defRPr>
            </a:pPr>
            <a:r>
              <a:rPr dirty="0"/>
              <a:t>4.NOISE POLLUTION MANAGEMENT IN A CITY</a:t>
            </a:r>
          </a:p>
          <a:p>
            <a:pPr>
              <a:defRPr b="1">
                <a:solidFill>
                  <a:srgbClr val="E18F3C"/>
                </a:solidFill>
                <a:latin typeface="+mj-lt"/>
                <a:ea typeface="+mj-ea"/>
                <a:cs typeface="+mj-cs"/>
                <a:sym typeface="Helvetica Neue"/>
              </a:defRPr>
            </a:pP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 name="KEY ROLES"/>
          <p:cNvSpPr txBox="1"/>
          <p:nvPr/>
        </p:nvSpPr>
        <p:spPr>
          <a:xfrm>
            <a:off x="5001073" y="168350"/>
            <a:ext cx="2697854"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KEY ROLES</a:t>
            </a:r>
          </a:p>
        </p:txBody>
      </p:sp>
      <p:sp>
        <p:nvSpPr>
          <p:cNvPr id="144" name="Sensor management role – This department will note the readings of the sensors and will notify solution department and government in case of increase air pollution or flood alert.…"/>
          <p:cNvSpPr txBox="1"/>
          <p:nvPr/>
        </p:nvSpPr>
        <p:spPr>
          <a:xfrm>
            <a:off x="609600" y="1399257"/>
            <a:ext cx="10835978" cy="74122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240631" indent="-240631" algn="just">
              <a:buSzPct val="100000"/>
              <a:buChar char="•"/>
              <a:defRPr sz="2500" b="1">
                <a:solidFill>
                  <a:srgbClr val="011993"/>
                </a:solidFill>
                <a:latin typeface="+mj-lt"/>
                <a:ea typeface="+mj-ea"/>
                <a:cs typeface="+mj-cs"/>
                <a:sym typeface="Helvetica Neue"/>
              </a:defRPr>
            </a:pPr>
            <a:r>
              <a:rPr dirty="0"/>
              <a:t>Sensor management role – This department will note the readings of the sensors and will notify solution department and government in case of increase air pollution or flood alert.</a:t>
            </a:r>
          </a:p>
          <a:p>
            <a:pPr marL="240631" indent="-240631" algn="just">
              <a:buSzPct val="100000"/>
              <a:buChar char="•"/>
              <a:defRPr sz="2500" b="1">
                <a:solidFill>
                  <a:srgbClr val="011993"/>
                </a:solidFill>
                <a:latin typeface="+mj-lt"/>
                <a:ea typeface="+mj-ea"/>
                <a:cs typeface="+mj-cs"/>
                <a:sym typeface="Helvetica Neue"/>
              </a:defRPr>
            </a:pPr>
            <a:endParaRPr dirty="0"/>
          </a:p>
          <a:p>
            <a:pPr marL="240631" indent="-240631" algn="just">
              <a:buSzPct val="100000"/>
              <a:buChar char="•"/>
              <a:defRPr sz="2500" b="1">
                <a:solidFill>
                  <a:srgbClr val="011993"/>
                </a:solidFill>
                <a:latin typeface="+mj-lt"/>
                <a:ea typeface="+mj-ea"/>
                <a:cs typeface="+mj-cs"/>
                <a:sym typeface="Helvetica Neue"/>
              </a:defRPr>
            </a:pPr>
            <a:endParaRPr dirty="0"/>
          </a:p>
          <a:p>
            <a:pPr marL="240631" indent="-240631" algn="just">
              <a:buSzPct val="100000"/>
              <a:buChar char="•"/>
              <a:defRPr sz="2500" b="1">
                <a:solidFill>
                  <a:srgbClr val="011993"/>
                </a:solidFill>
                <a:latin typeface="+mj-lt"/>
                <a:ea typeface="+mj-ea"/>
                <a:cs typeface="+mj-cs"/>
                <a:sym typeface="Helvetica Neue"/>
              </a:defRPr>
            </a:pPr>
            <a:r>
              <a:rPr dirty="0"/>
              <a:t>Solution management role – This role will be different for every specific type of pollution reading like Air pollution solution department, flood Alert solution department, noise pollution solution department .</a:t>
            </a:r>
          </a:p>
          <a:p>
            <a:pPr marL="240631" indent="-240631" algn="just">
              <a:buSzPct val="100000"/>
              <a:buChar char="•"/>
              <a:defRPr sz="2500" b="1">
                <a:solidFill>
                  <a:srgbClr val="011993"/>
                </a:solidFill>
                <a:latin typeface="+mj-lt"/>
                <a:ea typeface="+mj-ea"/>
                <a:cs typeface="+mj-cs"/>
                <a:sym typeface="Helvetica Neue"/>
              </a:defRPr>
            </a:pPr>
            <a:endParaRPr dirty="0"/>
          </a:p>
          <a:p>
            <a:pPr marL="240631" indent="-240631" algn="just">
              <a:buSzPct val="100000"/>
              <a:buChar char="•"/>
              <a:defRPr sz="2500" b="1">
                <a:solidFill>
                  <a:srgbClr val="011993"/>
                </a:solidFill>
                <a:latin typeface="+mj-lt"/>
                <a:ea typeface="+mj-ea"/>
                <a:cs typeface="+mj-cs"/>
                <a:sym typeface="Helvetica Neue"/>
              </a:defRPr>
            </a:pPr>
            <a:endParaRPr dirty="0"/>
          </a:p>
          <a:p>
            <a:pPr marL="240631" indent="-240631" algn="just">
              <a:buSzPct val="100000"/>
              <a:buChar char="•"/>
              <a:defRPr sz="2500" b="1">
                <a:solidFill>
                  <a:srgbClr val="011993"/>
                </a:solidFill>
                <a:latin typeface="+mj-lt"/>
                <a:ea typeface="+mj-ea"/>
                <a:cs typeface="+mj-cs"/>
                <a:sym typeface="Helvetica Neue"/>
              </a:defRPr>
            </a:pPr>
            <a:r>
              <a:rPr dirty="0"/>
              <a:t>Government role – This is the role which is included for air pollution or flood alert. If there is warning of air pollution or flood then a request will be send to government to notify the citizens about the on going environmental condition.</a:t>
            </a:r>
          </a:p>
          <a:p>
            <a:pPr marL="240631" indent="-240631" algn="just">
              <a:buSzPct val="100000"/>
              <a:buChar char="•"/>
              <a:defRPr sz="2500" b="1">
                <a:solidFill>
                  <a:srgbClr val="011993"/>
                </a:solidFill>
                <a:latin typeface="+mj-lt"/>
                <a:ea typeface="+mj-ea"/>
                <a:cs typeface="+mj-cs"/>
                <a:sym typeface="Helvetica Neue"/>
              </a:defRPr>
            </a:pPr>
            <a:endParaRPr dirty="0"/>
          </a:p>
          <a:p>
            <a:pPr marL="240631" indent="-240631" algn="just">
              <a:buSzPct val="100000"/>
              <a:buChar char="•"/>
              <a:defRPr sz="2500" b="1">
                <a:solidFill>
                  <a:srgbClr val="011993"/>
                </a:solidFill>
                <a:latin typeface="+mj-lt"/>
                <a:ea typeface="+mj-ea"/>
                <a:cs typeface="+mj-cs"/>
                <a:sym typeface="Helvetica Neue"/>
              </a:defRPr>
            </a:pPr>
            <a:endParaRPr dirty="0"/>
          </a:p>
          <a:p>
            <a:pPr marL="240631" indent="-240631" algn="just">
              <a:buSzPct val="100000"/>
              <a:buChar char="•"/>
              <a:defRPr sz="2500" b="1">
                <a:solidFill>
                  <a:srgbClr val="011993"/>
                </a:solidFill>
                <a:latin typeface="+mj-lt"/>
                <a:ea typeface="+mj-ea"/>
                <a:cs typeface="+mj-cs"/>
                <a:sym typeface="Helvetica Neue"/>
              </a:defRPr>
            </a:pPr>
            <a:r>
              <a:rPr dirty="0"/>
              <a:t>Citizen role – This is the role which will receive the request as to which area is under environmental problem like flood or air pollution.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 name="Special Features"/>
          <p:cNvSpPr txBox="1"/>
          <p:nvPr/>
        </p:nvSpPr>
        <p:spPr>
          <a:xfrm>
            <a:off x="2812141" y="727149"/>
            <a:ext cx="3799117"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Special Features </a:t>
            </a:r>
          </a:p>
        </p:txBody>
      </p:sp>
      <p:sp>
        <p:nvSpPr>
          <p:cNvPr id="147" name="Total Ecosystem model for the project.…"/>
          <p:cNvSpPr txBox="1"/>
          <p:nvPr/>
        </p:nvSpPr>
        <p:spPr>
          <a:xfrm>
            <a:off x="639655" y="2424846"/>
            <a:ext cx="7722212" cy="490390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240631" indent="-240631" algn="just">
              <a:buSzPct val="100000"/>
              <a:buChar char="•"/>
              <a:defRPr sz="2600" b="1">
                <a:solidFill>
                  <a:srgbClr val="011993"/>
                </a:solidFill>
                <a:latin typeface="+mj-lt"/>
                <a:ea typeface="+mj-ea"/>
                <a:cs typeface="+mj-cs"/>
                <a:sym typeface="Helvetica Neue"/>
              </a:defRPr>
            </a:pPr>
            <a:r>
              <a:rPr dirty="0"/>
              <a:t>Total Ecosystem model for the project.</a:t>
            </a:r>
          </a:p>
          <a:p>
            <a:pPr algn="just">
              <a:defRPr sz="2600" b="1">
                <a:solidFill>
                  <a:srgbClr val="011993"/>
                </a:solidFill>
                <a:latin typeface="+mj-lt"/>
                <a:ea typeface="+mj-ea"/>
                <a:cs typeface="+mj-cs"/>
                <a:sym typeface="Helvetica Neue"/>
              </a:defRPr>
            </a:pPr>
            <a:endParaRPr dirty="0"/>
          </a:p>
          <a:p>
            <a:pPr marL="240631" indent="-240631" algn="just">
              <a:buSzPct val="100000"/>
              <a:buChar char="•"/>
              <a:defRPr sz="2600" b="1">
                <a:solidFill>
                  <a:srgbClr val="011993"/>
                </a:solidFill>
                <a:latin typeface="+mj-lt"/>
                <a:ea typeface="+mj-ea"/>
                <a:cs typeface="+mj-cs"/>
                <a:sym typeface="Helvetica Neue"/>
              </a:defRPr>
            </a:pPr>
            <a:endParaRPr dirty="0"/>
          </a:p>
          <a:p>
            <a:pPr marL="240631" indent="-240631" algn="just">
              <a:buSzPct val="100000"/>
              <a:buChar char="•"/>
              <a:defRPr sz="2600" b="1">
                <a:solidFill>
                  <a:srgbClr val="011993"/>
                </a:solidFill>
                <a:latin typeface="+mj-lt"/>
                <a:ea typeface="+mj-ea"/>
                <a:cs typeface="+mj-cs"/>
                <a:sym typeface="Helvetica Neue"/>
              </a:defRPr>
            </a:pPr>
            <a:r>
              <a:rPr dirty="0"/>
              <a:t>Use of Bar graphs and Line graphs to show the areas with high risk of air, flood and noise pollution.</a:t>
            </a:r>
          </a:p>
          <a:p>
            <a:pPr algn="just">
              <a:defRPr sz="2600" b="1">
                <a:solidFill>
                  <a:srgbClr val="011993"/>
                </a:solidFill>
                <a:latin typeface="+mj-lt"/>
                <a:ea typeface="+mj-ea"/>
                <a:cs typeface="+mj-cs"/>
                <a:sym typeface="Helvetica Neue"/>
              </a:defRPr>
            </a:pPr>
            <a:endParaRPr dirty="0"/>
          </a:p>
          <a:p>
            <a:pPr algn="just">
              <a:defRPr sz="2600" b="1">
                <a:solidFill>
                  <a:srgbClr val="011993"/>
                </a:solidFill>
                <a:latin typeface="+mj-lt"/>
                <a:ea typeface="+mj-ea"/>
                <a:cs typeface="+mj-cs"/>
                <a:sym typeface="Helvetica Neue"/>
              </a:defRPr>
            </a:pPr>
            <a:endParaRPr dirty="0"/>
          </a:p>
          <a:p>
            <a:pPr marL="240631" indent="-240631" algn="just">
              <a:buSzPct val="100000"/>
              <a:buChar char="•"/>
              <a:defRPr sz="2600" b="1">
                <a:solidFill>
                  <a:srgbClr val="011993"/>
                </a:solidFill>
                <a:latin typeface="+mj-lt"/>
                <a:ea typeface="+mj-ea"/>
                <a:cs typeface="+mj-cs"/>
                <a:sym typeface="Helvetica Neue"/>
              </a:defRPr>
            </a:pPr>
            <a:r>
              <a:rPr dirty="0"/>
              <a:t>Using real time maps to detect the area affected with pollution.</a:t>
            </a:r>
          </a:p>
          <a:p>
            <a:pPr algn="just">
              <a:defRPr sz="2600" b="1">
                <a:solidFill>
                  <a:srgbClr val="011993"/>
                </a:solidFill>
                <a:latin typeface="+mj-lt"/>
                <a:ea typeface="+mj-ea"/>
                <a:cs typeface="+mj-cs"/>
                <a:sym typeface="Helvetica Neue"/>
              </a:defRPr>
            </a:pPr>
            <a:endParaRPr dirty="0"/>
          </a:p>
          <a:p>
            <a:pPr algn="just">
              <a:defRPr sz="2600" b="1">
                <a:solidFill>
                  <a:srgbClr val="011993"/>
                </a:solidFill>
                <a:latin typeface="+mj-lt"/>
                <a:ea typeface="+mj-ea"/>
                <a:cs typeface="+mj-cs"/>
                <a:sym typeface="Helvetica Neue"/>
              </a:defRPr>
            </a:pP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 name="Sensor Management Department View"/>
          <p:cNvSpPr txBox="1"/>
          <p:nvPr/>
        </p:nvSpPr>
        <p:spPr>
          <a:xfrm>
            <a:off x="2624659" y="416000"/>
            <a:ext cx="8263481" cy="64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500" b="1">
                <a:solidFill>
                  <a:srgbClr val="011993"/>
                </a:solidFill>
                <a:latin typeface="+mj-lt"/>
                <a:ea typeface="+mj-ea"/>
                <a:cs typeface="+mj-cs"/>
                <a:sym typeface="Helvetica Neue"/>
              </a:defRPr>
            </a:lvl1pPr>
          </a:lstStyle>
          <a:p>
            <a:r>
              <a:rPr dirty="0">
                <a:solidFill>
                  <a:schemeClr val="accent2">
                    <a:lumMod val="75000"/>
                  </a:schemeClr>
                </a:solidFill>
              </a:rPr>
              <a:t>Sensor Management Department View</a:t>
            </a:r>
          </a:p>
        </p:txBody>
      </p:sp>
      <p:pic>
        <p:nvPicPr>
          <p:cNvPr id="150" name="Screenshot 2018-04-26 14.54.33.png" descr="Screenshot 2018-04-26 14.54.33.png"/>
          <p:cNvPicPr>
            <a:picLocks noChangeAspect="1"/>
          </p:cNvPicPr>
          <p:nvPr/>
        </p:nvPicPr>
        <p:blipFill>
          <a:blip r:embed="rId2">
            <a:extLst/>
          </a:blip>
          <a:stretch>
            <a:fillRect/>
          </a:stretch>
        </p:blipFill>
        <p:spPr>
          <a:xfrm>
            <a:off x="1695450" y="1447800"/>
            <a:ext cx="9613900" cy="66294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000000"/>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TotalTime>
  <Words>1656</Words>
  <Application>Microsoft Office PowerPoint</Application>
  <PresentationFormat>Custom</PresentationFormat>
  <Paragraphs>131</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Helvetica Neue</vt:lpstr>
      <vt:lpstr>Helvetica Neue Light</vt:lpstr>
      <vt:lpstr>Helvetica Neue Medium</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Akshay</cp:lastModifiedBy>
  <cp:revision>17</cp:revision>
  <dcterms:modified xsi:type="dcterms:W3CDTF">2018-04-27T06:36:05Z</dcterms:modified>
</cp:coreProperties>
</file>